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 varScale="1">
        <p:scale>
          <a:sx n="45" d="100"/>
          <a:sy n="45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90CA-1BCF-47BC-8971-9A948CDCCEB4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E0007-B37D-4A56-B85B-14FA8CF19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989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E0007-B37D-4A56-B85B-14FA8CF1956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48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E0007-B37D-4A56-B85B-14FA8CF1956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67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F7FAB0-1450-4A63-BC29-B4A60175F30A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2F41AD-1D6E-4F1F-A4B4-9D73AE2A9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1%87%D0%B5%D1%82%D0%BD%D1%8B%D0%B9_%D1%81%D0%BE%D1%82%D1%80%D1%83%D0%B4%D0%BD%D0%B8%D0%BA_%D0%B3%D0%BE%D1%81%D0%B1%D0%B5%D0%B7%D0%BE%D0%BF%D0%B0%D1%81%D0%BD%D0%BE%D1%81%D1%82%D0%B8" TargetMode="External"/><Relationship Id="rId13" Type="http://schemas.openxmlformats.org/officeDocument/2006/relationships/hyperlink" Target="https://ru.wikipedia.org/wiki/%D0%A4%D0%B8%D1%82%D0%B8%D0%BD,_%D0%9F%D0%B0%D0%B2%D0%B5%D0%BB_%D0%9C%D0%B8%D1%85%D0%B0%D0%B9%D0%BB%D0%BE%D0%B2%D0%B8%D1%87" TargetMode="External"/><Relationship Id="rId3" Type="http://schemas.openxmlformats.org/officeDocument/2006/relationships/hyperlink" Target="https://ru.wikipedia.org/wiki/%D0%A1%D1%82%D0%B0%D1%80%D1%88%D0%B8%D0%B9_%D0%BC%D0%B0%D0%B9%D0%BE%D1%80_%D0%B3%D0%BE%D1%81%D1%83%D0%B4%D0%B0%D1%80%D1%81%D1%82%D0%B2%D0%B5%D0%BD%D0%BD%D0%BE%D0%B9_%D0%B1%D0%B5%D0%B7%D0%BE%D0%BF%D0%B0%D1%81%D0%BD%D0%BE%D1%81%D1%82%D0%B8" TargetMode="External"/><Relationship Id="rId7" Type="http://schemas.openxmlformats.org/officeDocument/2006/relationships/hyperlink" Target="https://ru.wikipedia.org/wiki/%D0%9E%D1%80%D0%B4%D0%B5%D0%BD_%D0%9A%D1%80%D0%B0%D1%81%D0%BD%D0%BE%D0%B9_%D0%97%D0%B2%D0%B5%D0%B7%D0%B4%D1%8B" TargetMode="External"/><Relationship Id="rId12" Type="http://schemas.openxmlformats.org/officeDocument/2006/relationships/hyperlink" Target="https://ru.wikipedia.org/wiki/%D0%A7%D0%B5%D1%85%D0%BE%D1%81%D0%BB%D0%BE%D0%B2%D0%B0%D0%BA%D0%B8%D1%8F" TargetMode="External"/><Relationship Id="rId2" Type="http://schemas.openxmlformats.org/officeDocument/2006/relationships/hyperlink" Target="https://ru.wikipedia.org/wiki/%D0%9C%D0%B0%D0%B9%D0%BE%D1%80_%D0%B3%D0%BE%D1%81%D1%83%D0%B4%D0%B0%D1%80%D1%81%D1%82%D0%B2%D0%B5%D0%BD%D0%BD%D0%BE%D0%B9_%D0%B1%D0%B5%D0%B7%D0%BE%D0%BF%D0%B0%D1%81%D0%BD%D0%BE%D1%81%D1%82%D0%B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E%D1%80%D0%B4%D0%B5%D0%BD_%D0%9A%D1%80%D0%B0%D1%81%D0%BD%D0%BE%D0%B3%D0%BE_%D0%97%D0%BD%D0%B0%D0%BC%D0%B5%D0%BD%D0%B8" TargetMode="External"/><Relationship Id="rId11" Type="http://schemas.openxmlformats.org/officeDocument/2006/relationships/hyperlink" Target="https://ru.wikipedia.org/wiki/%D0%9E%D1%80%D0%B4%D0%B5%D0%BD_%D0%91%D0%B5%D0%BB%D0%BE%D0%B3%D0%BE_%D0%BB%D1%8C%D0%B2%D0%B0" TargetMode="External"/><Relationship Id="rId5" Type="http://schemas.openxmlformats.org/officeDocument/2006/relationships/hyperlink" Target="https://ru.wikipedia.org/wiki/%D0%93%D0%B5%D0%BD%D0%B5%D1%80%D0%B0%D0%BB-%D0%BB%D0%B5%D0%B9%D1%82%D0%B5%D0%BD%D0%B0%D0%BD%D1%82" TargetMode="External"/><Relationship Id="rId10" Type="http://schemas.openxmlformats.org/officeDocument/2006/relationships/hyperlink" Target="https://ru.wikipedia.org/wiki/%D0%A2%D1%83%D0%B2%D0%B8%D0%BD%D1%81%D0%BA%D0%B0%D1%8F_%D0%9D%D0%B0%D1%80%D0%BE%D0%B4%D0%BD%D0%B0%D1%8F_%D0%A0%D0%B5%D1%81%D0%BF%D1%83%D0%B1%D0%BB%D0%B8%D0%BA%D0%B0" TargetMode="External"/><Relationship Id="rId4" Type="http://schemas.openxmlformats.org/officeDocument/2006/relationships/hyperlink" Target="https://ru.wikipedia.org/wiki/%D0%9A%D0%BE%D0%BC%D0%B8%D1%81%D1%81%D0%B0%D1%80_%D0%B3%D0%BE%D1%81%D1%83%D0%B4%D0%B0%D1%80%D1%81%D1%82%D0%B2%D0%B5%D0%BD%D0%BD%D0%BE%D0%B9_%D0%B1%D0%B5%D0%B7%D0%BE%D0%BF%D0%B0%D1%81%D0%BD%D0%BE%D1%81%D1%82%D0%B8_3-%D0%B3%D0%BE_%D1%80%D0%B0%D0%BD%D0%B3%D0%B0" TargetMode="External"/><Relationship Id="rId9" Type="http://schemas.openxmlformats.org/officeDocument/2006/relationships/hyperlink" Target="https://ru.wikipedia.org/wiki/%D0%9E%D1%80%D0%B4%D0%B5%D0%BD_%D0%A0%D0%B5%D1%81%D0%BF%D1%83%D0%B1%D0%BB%D0%B8%D0%BA%D0%B8_(%D0%A2%D1%83%D0%B2%D0%B0)" TargetMode="External"/><Relationship Id="rId14" Type="http://schemas.openxmlformats.org/officeDocument/2006/relationships/hyperlink" Target="https://ru.wikipedia.org/wiki/%D0%92%D0%BE%D0%B5%D0%BD%D0%BD%D1%8B%D0%B9_%D0%BA%D1%80%D0%B5%D1%81%D1%82_(%D0%A7%D0%B5%D1%85%D0%BE%D1%81%D0%BB%D0%BE%D0%B2%D0%B0%D0%BA%D0%B8%D1%8F,_1939)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ru-RU" dirty="0" smtClean="0"/>
              <a:t>Фитин </a:t>
            </a:r>
            <a:r>
              <a:rPr lang="ru-RU" dirty="0"/>
              <a:t>Павел Михайлович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61048"/>
            <a:ext cx="2571768" cy="2376264"/>
          </a:xfrm>
        </p:spPr>
        <p:txBody>
          <a:bodyPr>
            <a:noAutofit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Выполнил: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ученик 10 «б» класса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МАОУ лицея  №34 г.Тюмень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Лежнин Сергей</a:t>
            </a:r>
          </a:p>
        </p:txBody>
      </p:sp>
      <p:pic>
        <p:nvPicPr>
          <p:cNvPr id="1027" name="Picture 3" descr="C:\Users\Сергей\Desktop\Фитин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2670126" cy="270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ергей\Desktop\Фитин\Грамота_НКВД_СССР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54006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627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642918"/>
            <a:ext cx="4887497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апреля 1947 года Фитина утвердили заместителем начальника управления МГБ по Свердловской области, 27 сентября 1951-го — министром госбезопасности Казахстана.</a:t>
            </a:r>
          </a:p>
          <a:p>
            <a:endParaRPr lang="ru-RU" dirty="0" smtClean="0"/>
          </a:p>
          <a:p>
            <a:r>
              <a:rPr lang="ru-RU" sz="1500" dirty="0" smtClean="0"/>
              <a:t>Он оставил воспоминания, которые разрешалось читать только сотрудникам Первого Главного управления. Умер в 1971 году.</a:t>
            </a:r>
            <a:endParaRPr lang="ru-RU" sz="1500" dirty="0"/>
          </a:p>
        </p:txBody>
      </p:sp>
      <p:pic>
        <p:nvPicPr>
          <p:cNvPr id="5" name="Рисунок 4" descr="http://bezformata.ru/content/Images/000/041/454/image414545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642918"/>
            <a:ext cx="335758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Звания и награды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214422"/>
            <a:ext cx="3986210" cy="464347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hlinkClick r:id="rId2" tooltip="Майор государственной безопасности"/>
              </a:rPr>
              <a:t>Майор государственной безопасности</a:t>
            </a:r>
            <a:r>
              <a:rPr lang="ru-RU" sz="2900" dirty="0" smtClean="0"/>
              <a:t> </a:t>
            </a:r>
          </a:p>
          <a:p>
            <a:r>
              <a:rPr lang="ru-RU" sz="2900" dirty="0" smtClean="0"/>
              <a:t>(1 февраля 1939 г.)</a:t>
            </a:r>
          </a:p>
          <a:p>
            <a:r>
              <a:rPr lang="ru-RU" sz="2900" dirty="0" smtClean="0">
                <a:hlinkClick r:id="rId3" tooltip="Старший майор государственной безопасности"/>
              </a:rPr>
              <a:t>Старший майор государственной безопасности</a:t>
            </a:r>
            <a:r>
              <a:rPr lang="ru-RU" sz="2900" dirty="0" smtClean="0"/>
              <a:t> </a:t>
            </a:r>
          </a:p>
          <a:p>
            <a:r>
              <a:rPr lang="ru-RU" sz="2900" dirty="0" smtClean="0"/>
              <a:t>(14 марта 1940 г.)</a:t>
            </a:r>
          </a:p>
          <a:p>
            <a:r>
              <a:rPr lang="ru-RU" sz="2900" dirty="0" smtClean="0">
                <a:hlinkClick r:id="rId4" tooltip="Комиссар государственной безопасности 3-го ранга"/>
              </a:rPr>
              <a:t>Комиссар государственной безопасности 3-го ранга</a:t>
            </a:r>
            <a:r>
              <a:rPr lang="ru-RU" sz="2900" dirty="0" smtClean="0"/>
              <a:t> (14 февраля 1943 г.).</a:t>
            </a:r>
          </a:p>
          <a:p>
            <a:r>
              <a:rPr lang="ru-RU" sz="2900" dirty="0" smtClean="0">
                <a:hlinkClick r:id="rId5" tooltip="Генерал-лейтенант"/>
              </a:rPr>
              <a:t>Генерал-лейтенант</a:t>
            </a:r>
            <a:endParaRPr lang="ru-RU" sz="2900" dirty="0" smtClean="0"/>
          </a:p>
          <a:p>
            <a:r>
              <a:rPr lang="ru-RU" sz="2900" dirty="0" smtClean="0"/>
              <a:t> (9 июля 1945 г.).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214422"/>
            <a:ext cx="4286280" cy="450059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Два </a:t>
            </a:r>
            <a:r>
              <a:rPr lang="ru-RU" dirty="0" smtClean="0">
                <a:hlinkClick r:id="rId6" tooltip="Орден Красного Знамени"/>
              </a:rPr>
              <a:t>ордена Красного Знамени</a:t>
            </a:r>
            <a:r>
              <a:rPr lang="ru-RU" dirty="0" smtClean="0"/>
              <a:t> (26 апреля 1940, …)</a:t>
            </a:r>
          </a:p>
          <a:p>
            <a:r>
              <a:rPr lang="ru-RU" dirty="0" smtClean="0">
                <a:hlinkClick r:id="rId7" tooltip="Орден Красной Звезды"/>
              </a:rPr>
              <a:t>Орден Красной Звезды</a:t>
            </a:r>
            <a:r>
              <a:rPr lang="ru-RU" dirty="0" smtClean="0"/>
              <a:t> (20 сентября 1943)</a:t>
            </a:r>
          </a:p>
          <a:p>
            <a:r>
              <a:rPr lang="ru-RU" dirty="0" smtClean="0"/>
              <a:t>8 медалей</a:t>
            </a:r>
          </a:p>
          <a:p>
            <a:r>
              <a:rPr lang="ru-RU" dirty="0" smtClean="0">
                <a:hlinkClick r:id="rId8" tooltip="Почетный сотрудник госбезопасности"/>
              </a:rPr>
              <a:t>Нагрудный знак «Заслуженный работник НКВД»</a:t>
            </a:r>
            <a:r>
              <a:rPr lang="ru-RU" dirty="0" smtClean="0"/>
              <a:t> № 000623 (4 февраля 1942)</a:t>
            </a:r>
          </a:p>
          <a:p>
            <a:r>
              <a:rPr lang="ru-RU" dirty="0" smtClean="0">
                <a:hlinkClick r:id="rId9" tooltip="Орден Республики (Тува)"/>
              </a:rPr>
              <a:t>Орден Республики</a:t>
            </a:r>
            <a:r>
              <a:rPr lang="ru-RU" dirty="0" smtClean="0"/>
              <a:t> (</a:t>
            </a:r>
            <a:r>
              <a:rPr lang="ru-RU" dirty="0" smtClean="0">
                <a:hlinkClick r:id="rId10" tooltip="Тувинская Народная Республика"/>
              </a:rPr>
              <a:t>Тувинская Народная Республика</a:t>
            </a:r>
            <a:r>
              <a:rPr lang="ru-RU" dirty="0" smtClean="0"/>
              <a:t>, 18 августа 1943 г.)</a:t>
            </a:r>
          </a:p>
          <a:p>
            <a:r>
              <a:rPr lang="ru-RU" dirty="0" smtClean="0"/>
              <a:t>Гранд-офицер (</a:t>
            </a:r>
            <a:r>
              <a:rPr lang="ru-RU" dirty="0" err="1" smtClean="0"/>
              <a:t>velkodůstojník</a:t>
            </a:r>
            <a:r>
              <a:rPr lang="ru-RU" dirty="0" smtClean="0"/>
              <a:t>) </a:t>
            </a:r>
            <a:r>
              <a:rPr lang="ru-RU" dirty="0" smtClean="0">
                <a:hlinkClick r:id="rId11" tooltip="Орден Белого льва"/>
              </a:rPr>
              <a:t>ордена Белого льва</a:t>
            </a:r>
            <a:r>
              <a:rPr lang="ru-RU" dirty="0" smtClean="0"/>
              <a:t> (</a:t>
            </a:r>
            <a:r>
              <a:rPr lang="ru-RU" dirty="0" smtClean="0">
                <a:hlinkClick r:id="rId12" tooltip="Чехословакия"/>
              </a:rPr>
              <a:t>Чехословакия</a:t>
            </a:r>
            <a:r>
              <a:rPr lang="ru-RU" dirty="0" smtClean="0"/>
              <a:t>)</a:t>
            </a:r>
            <a:r>
              <a:rPr lang="ru-RU" baseline="30000" dirty="0" smtClean="0">
                <a:hlinkClick r:id="rId13"/>
              </a:rPr>
              <a:t>[18]</a:t>
            </a:r>
            <a:endParaRPr lang="ru-RU" dirty="0" smtClean="0"/>
          </a:p>
          <a:p>
            <a:r>
              <a:rPr lang="ru-RU" dirty="0" smtClean="0">
                <a:hlinkClick r:id="rId14" tooltip="Военный крест (Чехословакия, 1939)"/>
              </a:rPr>
              <a:t>Военный крест</a:t>
            </a:r>
            <a:r>
              <a:rPr lang="ru-RU" dirty="0" smtClean="0"/>
              <a:t> (</a:t>
            </a:r>
            <a:r>
              <a:rPr lang="ru-RU" dirty="0" smtClean="0">
                <a:hlinkClick r:id="rId12" tooltip="Чехословакия"/>
              </a:rPr>
              <a:t>Чехословакия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58579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Партизаны, шпионы, разведчики,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Все тайные советчики,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Фитин мог управлять и командовать,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Ну а также умело докладывать.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Резидентов готовил отличных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Для него это дело личное,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Чтобы Родину защищать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И разведданные добывать.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Если войны выигрывают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шпионы,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Павлу Михайловичу кланяются миллионы.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http://slovo.kg/wp-content/uploads/2015/05/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500702"/>
            <a:ext cx="650085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rusjudo.ru/resources/000/000/000/001/669/1669989.jpg"/>
          <p:cNvPicPr/>
          <p:nvPr/>
        </p:nvPicPr>
        <p:blipFill>
          <a:blip r:embed="rId3" cstate="print"/>
          <a:srcRect t="2222" b="8889"/>
          <a:stretch>
            <a:fillRect/>
          </a:stretch>
        </p:blipFill>
        <p:spPr bwMode="auto">
          <a:xfrm>
            <a:off x="7000892" y="2714620"/>
            <a:ext cx="192882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500042"/>
            <a:ext cx="818388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Введение или мотивация к изучению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357298"/>
            <a:ext cx="8183880" cy="4687810"/>
          </a:xfrm>
        </p:spPr>
        <p:txBody>
          <a:bodyPr/>
          <a:lstStyle/>
          <a:p>
            <a:pPr algn="just"/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Среди большинства наших подростков нет моды изучать историю страны, а тем более родного края. Мы же заинтересовались легендарной личностью </a:t>
            </a:r>
            <a:r>
              <a:rPr lang="ru-RU" dirty="0" err="1" smtClean="0">
                <a:solidFill>
                  <a:schemeClr val="tx1"/>
                </a:solidFill>
              </a:rPr>
              <a:t>Фитиным</a:t>
            </a:r>
            <a:r>
              <a:rPr lang="ru-RU" dirty="0" smtClean="0">
                <a:solidFill>
                  <a:schemeClr val="tx1"/>
                </a:solidFill>
              </a:rPr>
              <a:t> П.М., для того, чтобы через патриотическую гордость за земляка к нашим одноклассникам пришло желание читать, изучать, восхищаться и гордиться своей малой Родиной, ее историческими страницами  и выдающимися личностями.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Мы опросили 142 наших сверстника до изучения  подвига Героя СССР Фитина П.М. и после того, как провели ознакомительные  беседы о нем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7" y="4336269"/>
          <a:ext cx="7429551" cy="1735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17"/>
                <a:gridCol w="2476517"/>
                <a:gridCol w="2476517"/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r>
                        <a:rPr lang="ru-RU" baseline="0" dirty="0" smtClean="0"/>
                        <a:t> к ровесникам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</a:t>
                      </a:r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</a:t>
                      </a:r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Знаете ли кто такой Фитин Павел Михайлович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да – 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Да- 94%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547" y="1142984"/>
            <a:ext cx="7560840" cy="2071702"/>
          </a:xfrm>
        </p:spPr>
        <p:txBody>
          <a:bodyPr>
            <a:noAutofit/>
          </a:bodyPr>
          <a:lstStyle/>
          <a:p>
            <a:pPr algn="just"/>
            <a:r>
              <a:rPr lang="ru-RU" sz="1600" b="0" dirty="0" smtClean="0">
                <a:solidFill>
                  <a:schemeClr val="tx1"/>
                </a:solidFill>
                <a:effectLst/>
              </a:rPr>
              <a:t>     «Никогда </a:t>
            </a:r>
            <a:r>
              <a:rPr lang="ru-RU" sz="1600" b="0" dirty="0">
                <a:solidFill>
                  <a:schemeClr val="tx1"/>
                </a:solidFill>
                <a:effectLst/>
              </a:rPr>
              <a:t>не держала в руках бумаги такой важности. Со свежим штампом «рассекречено». Здесь вся правда о «начальнике Штирлица» — руководителе внешней разведки СССР Павле Фитине. Он первым «угадал» (назвал Сталину) точную дату начала Великой Отечественной войны — 22 июня 1941 года. Если бы Гитлер отсрочил нападение даже на один день, для Фитина это был бы смертный приговор. А как знать — выиграли бы мы эту войну без него</a:t>
            </a:r>
            <a:r>
              <a:rPr lang="ru-RU" sz="1600" b="0" dirty="0" smtClean="0">
                <a:solidFill>
                  <a:schemeClr val="tx1"/>
                </a:solidFill>
                <a:effectLst/>
              </a:rPr>
              <a:t>?»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143248"/>
            <a:ext cx="7848872" cy="278608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dirty="0" smtClean="0"/>
              <a:t>     </a:t>
            </a:r>
            <a:r>
              <a:rPr lang="ru-RU" sz="1600" dirty="0" smtClean="0"/>
              <a:t>Я решил проанализировать документы, </a:t>
            </a:r>
            <a:r>
              <a:rPr lang="ru-RU" sz="1600" dirty="0"/>
              <a:t>которые были засекречены почти 70 </a:t>
            </a:r>
            <a:r>
              <a:rPr lang="ru-RU" sz="1600" dirty="0" smtClean="0"/>
              <a:t>лет, написанные </a:t>
            </a:r>
            <a:r>
              <a:rPr lang="ru-RU" sz="1600" dirty="0"/>
              <a:t>рукой Фитина автобиографии, донесения Сталину, спецсообщения и рапорты, планы главных </a:t>
            </a:r>
            <a:r>
              <a:rPr lang="ru-RU" sz="1600" dirty="0" err="1"/>
              <a:t>разведопераций</a:t>
            </a:r>
            <a:r>
              <a:rPr lang="ru-RU" sz="1600" dirty="0"/>
              <a:t>...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Здесь </a:t>
            </a:r>
            <a:r>
              <a:rPr lang="ru-RU" sz="1600" dirty="0"/>
              <a:t>вся его жизнь, его таинственная и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печальная </a:t>
            </a:r>
            <a:r>
              <a:rPr lang="ru-RU" sz="1600" dirty="0"/>
              <a:t>судьба</a:t>
            </a:r>
            <a:r>
              <a:rPr lang="ru-RU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 </a:t>
            </a:r>
            <a:r>
              <a:rPr lang="ru-RU" sz="1600" dirty="0"/>
              <a:t>Про Фитина не рассказывают в учебниках, 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о </a:t>
            </a:r>
            <a:r>
              <a:rPr lang="ru-RU" sz="1600" dirty="0"/>
              <a:t>нем не </a:t>
            </a:r>
            <a:r>
              <a:rPr lang="ru-RU" sz="1600" dirty="0" smtClean="0"/>
              <a:t>снимают фильмы.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 Почему?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678024"/>
            <a:ext cx="599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dirty="0"/>
              <a:t>Секреты </a:t>
            </a:r>
            <a:r>
              <a:rPr lang="ru-RU" sz="2400" b="1" dirty="0" smtClean="0"/>
              <a:t>о начальнике </a:t>
            </a:r>
            <a:r>
              <a:rPr lang="ru-RU" sz="2400" b="1" dirty="0"/>
              <a:t>разведки</a:t>
            </a:r>
          </a:p>
        </p:txBody>
      </p:sp>
      <p:pic>
        <p:nvPicPr>
          <p:cNvPr id="5" name="Picture 4" descr="C:\Users\Сергей\Desktop\Фитин\ma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65" r="20561"/>
          <a:stretch>
            <a:fillRect/>
          </a:stretch>
        </p:blipFill>
        <p:spPr bwMode="auto">
          <a:xfrm>
            <a:off x="6715140" y="3786190"/>
            <a:ext cx="1643074" cy="209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909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14380"/>
          </a:xfrm>
        </p:spPr>
        <p:txBody>
          <a:bodyPr/>
          <a:lstStyle/>
          <a:p>
            <a:pPr algn="ctr"/>
            <a:r>
              <a:rPr lang="ru-RU" dirty="0" smtClean="0"/>
              <a:t> Биографическое начало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43932" cy="490233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Павел Михайлович Фитин родился 15 (28) декабря 1907 в с. </a:t>
            </a:r>
            <a:r>
              <a:rPr lang="ru-RU" sz="2400" dirty="0" err="1" smtClean="0"/>
              <a:t>Ожогино</a:t>
            </a:r>
            <a:r>
              <a:rPr lang="ru-RU" sz="2400" dirty="0" smtClean="0"/>
              <a:t> </a:t>
            </a:r>
            <a:r>
              <a:rPr lang="ru-RU" sz="2400" dirty="0" err="1" smtClean="0"/>
              <a:t>Шатровской</a:t>
            </a:r>
            <a:r>
              <a:rPr lang="ru-RU" sz="2400" dirty="0" smtClean="0"/>
              <a:t> волости </a:t>
            </a:r>
            <a:r>
              <a:rPr lang="ru-RU" sz="2400" dirty="0" err="1" smtClean="0"/>
              <a:t>Ялуторовского</a:t>
            </a:r>
            <a:r>
              <a:rPr lang="ru-RU" sz="2400" dirty="0" smtClean="0"/>
              <a:t> уезда </a:t>
            </a:r>
            <a:r>
              <a:rPr lang="ru-RU" sz="2400" dirty="0" err="1" smtClean="0"/>
              <a:t>Тобольской</a:t>
            </a:r>
            <a:r>
              <a:rPr lang="ru-RU" sz="2400" dirty="0" smtClean="0"/>
              <a:t> губернии (ныне </a:t>
            </a:r>
            <a:r>
              <a:rPr lang="ru-RU" sz="2400" dirty="0" err="1" smtClean="0"/>
              <a:t>Шатровский</a:t>
            </a:r>
            <a:r>
              <a:rPr lang="ru-RU" sz="2400" dirty="0" smtClean="0"/>
              <a:t> район Курганской области) в крестьянской семье. </a:t>
            </a:r>
          </a:p>
          <a:p>
            <a:pPr algn="just"/>
            <a:r>
              <a:rPr lang="ru-RU" sz="2400" dirty="0" smtClean="0"/>
              <a:t>После окончания школы </a:t>
            </a:r>
          </a:p>
          <a:p>
            <a:pPr algn="just">
              <a:buNone/>
            </a:pPr>
            <a:r>
              <a:rPr lang="ru-RU" sz="2400" dirty="0" smtClean="0"/>
              <a:t>   в 1920 году работал</a:t>
            </a:r>
          </a:p>
          <a:p>
            <a:pPr algn="just">
              <a:buNone/>
            </a:pPr>
            <a:r>
              <a:rPr lang="ru-RU" sz="2400" dirty="0" smtClean="0"/>
              <a:t>  в сельхозартели «Звезда». </a:t>
            </a:r>
          </a:p>
          <a:p>
            <a:pPr algn="just"/>
            <a:r>
              <a:rPr lang="ru-RU" sz="2400" dirty="0" smtClean="0"/>
              <a:t>В 1922 году в Ялуторовске </a:t>
            </a:r>
          </a:p>
          <a:p>
            <a:pPr algn="just">
              <a:buNone/>
            </a:pPr>
            <a:r>
              <a:rPr lang="ru-RU" sz="2400" dirty="0" smtClean="0"/>
              <a:t>    принят в Комсомол.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   </a:t>
            </a:r>
          </a:p>
          <a:p>
            <a:pPr algn="just">
              <a:buNone/>
            </a:pPr>
            <a:r>
              <a:rPr lang="ru-RU" sz="1200" b="1" dirty="0" smtClean="0"/>
              <a:t>                                                                                           Дом в котором вырос Павел Фитин</a:t>
            </a:r>
            <a:endParaRPr lang="ru-RU" sz="1200" dirty="0" smtClean="0"/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4" name="Рисунок 3" descr="http://www.mk.ru/upload/objects/articlesImages/image/48/18/20/6a/8194139_3311700.jpg"/>
          <p:cNvPicPr/>
          <p:nvPr/>
        </p:nvPicPr>
        <p:blipFill>
          <a:blip r:embed="rId2" cstate="print"/>
          <a:srcRect l="9684" t="11798" r="21895" b="15168"/>
          <a:stretch>
            <a:fillRect/>
          </a:stretch>
        </p:blipFill>
        <p:spPr bwMode="auto">
          <a:xfrm>
            <a:off x="5429256" y="3286124"/>
            <a:ext cx="330993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Период взросления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52149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smtClean="0"/>
              <a:t>В 1922—1926 годах учился в школе второй ступени в Ялуторовске.</a:t>
            </a:r>
          </a:p>
          <a:p>
            <a:pPr algn="just"/>
            <a:r>
              <a:rPr lang="ru-RU" sz="1800" dirty="0" smtClean="0"/>
              <a:t>С марта 1927 года — член ВКП(б). С мая 1927 по июнь 1928 — председатель Бюро юных пионеров, заместитель ответственного секретаря </a:t>
            </a:r>
            <a:r>
              <a:rPr lang="ru-RU" sz="1800" dirty="0" err="1" smtClean="0"/>
              <a:t>Шатровского</a:t>
            </a:r>
            <a:r>
              <a:rPr lang="ru-RU" sz="1800" dirty="0" smtClean="0"/>
              <a:t> райкома ВЛКСМ (Тюменский округ).</a:t>
            </a:r>
          </a:p>
          <a:p>
            <a:pPr algn="just"/>
            <a:r>
              <a:rPr lang="ru-RU" sz="1800" dirty="0" smtClean="0"/>
              <a:t>В 1932 году окончил инженерный факультет Сельскохозяйственной академии им. Тимирязева. </a:t>
            </a:r>
          </a:p>
          <a:p>
            <a:pPr algn="just"/>
            <a:r>
              <a:rPr lang="ru-RU" sz="1800" dirty="0" smtClean="0"/>
              <a:t>С июля по октябрь 1932 года работал инженером</a:t>
            </a:r>
          </a:p>
          <a:p>
            <a:pPr algn="just">
              <a:buNone/>
            </a:pPr>
            <a:r>
              <a:rPr lang="ru-RU" sz="1800" dirty="0" smtClean="0"/>
              <a:t> лаборатории сельскохозяйственных машин </a:t>
            </a:r>
          </a:p>
          <a:p>
            <a:pPr algn="just">
              <a:buNone/>
            </a:pPr>
            <a:r>
              <a:rPr lang="ru-RU" sz="1800" dirty="0" smtClean="0"/>
              <a:t>Московского института механизации и </a:t>
            </a:r>
          </a:p>
          <a:p>
            <a:pPr algn="just">
              <a:buNone/>
            </a:pPr>
            <a:r>
              <a:rPr lang="ru-RU" sz="1800" dirty="0" smtClean="0"/>
              <a:t>электрификации сельского хозяйства. </a:t>
            </a:r>
          </a:p>
          <a:p>
            <a:pPr algn="just"/>
            <a:r>
              <a:rPr lang="ru-RU" sz="1800" dirty="0" smtClean="0"/>
              <a:t>С октября 1932 по октябрь 1934 года — </a:t>
            </a:r>
          </a:p>
          <a:p>
            <a:pPr algn="just">
              <a:buNone/>
            </a:pPr>
            <a:r>
              <a:rPr lang="ru-RU" sz="1800" dirty="0" smtClean="0"/>
              <a:t>в издательстве «</a:t>
            </a:r>
            <a:r>
              <a:rPr lang="ru-RU" sz="1800" dirty="0" err="1" smtClean="0"/>
              <a:t>Сельхозгиз</a:t>
            </a:r>
            <a:r>
              <a:rPr lang="ru-RU" sz="1800" dirty="0" smtClean="0"/>
              <a:t>» заведующим редакции </a:t>
            </a:r>
          </a:p>
          <a:p>
            <a:pPr algn="just">
              <a:buNone/>
            </a:pPr>
            <a:r>
              <a:rPr lang="ru-RU" sz="1800" dirty="0" smtClean="0"/>
              <a:t>индустриальной литературы.</a:t>
            </a:r>
          </a:p>
          <a:p>
            <a:pPr algn="just">
              <a:buNone/>
            </a:pPr>
            <a:r>
              <a:rPr lang="ru-RU" sz="1800" dirty="0" smtClean="0"/>
              <a:t>   С октября 1934 по ноябрь 1935 года проходил </a:t>
            </a:r>
          </a:p>
          <a:p>
            <a:pPr algn="just">
              <a:buNone/>
            </a:pPr>
            <a:r>
              <a:rPr lang="ru-RU" sz="1800" dirty="0" smtClean="0"/>
              <a:t>в Красной Армии, рядовой в/ч 1266 МВО. </a:t>
            </a:r>
          </a:p>
          <a:p>
            <a:pPr algn="just">
              <a:buNone/>
            </a:pPr>
            <a:r>
              <a:rPr lang="ru-RU" sz="1800" dirty="0" smtClean="0"/>
              <a:t>В ноябре 1935 года вернулся в издательство, </a:t>
            </a:r>
          </a:p>
          <a:p>
            <a:pPr algn="just">
              <a:buNone/>
            </a:pPr>
            <a:r>
              <a:rPr lang="ru-RU" sz="1800" dirty="0" smtClean="0"/>
              <a:t>с ноября 1936 года стал заместителем главного редактора.</a:t>
            </a:r>
          </a:p>
          <a:p>
            <a:endParaRPr lang="ru-RU" dirty="0"/>
          </a:p>
        </p:txBody>
      </p:sp>
      <p:pic>
        <p:nvPicPr>
          <p:cNvPr id="4" name="Рисунок 3" descr="http://www.peoples.ru/military/scout/pavel_fitin/fitin_84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928934"/>
            <a:ext cx="17145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5569278" cy="677214"/>
          </a:xfrm>
        </p:spPr>
        <p:txBody>
          <a:bodyPr/>
          <a:lstStyle/>
          <a:p>
            <a:pPr algn="ctr"/>
            <a:r>
              <a:rPr lang="ru-RU" dirty="0" smtClean="0"/>
              <a:t>Путь в разведке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В ноябре 1938 года стал стажёром в 5-м отделе ГУГБ НКВД СССР (внешняя разведка). </a:t>
            </a:r>
          </a:p>
          <a:p>
            <a:r>
              <a:rPr lang="ru-RU" dirty="0" smtClean="0"/>
              <a:t>     За год совершил головокружительную карьеру — в конце 1938 года был назначен заместителем начальника 5-го отдела ГУГБ НКВД СССР, а в 1939 году возглавил внешнюю разведку органов госбезопасности в должности начальника 1-го Управления НКГБ (НКВД) СССР. Проработал в должности до 15 июня 1946 года. </a:t>
            </a:r>
          </a:p>
          <a:p>
            <a:r>
              <a:rPr lang="ru-RU" dirty="0" smtClean="0"/>
              <a:t>     В 1940 году в 5-м отделе </a:t>
            </a:r>
          </a:p>
          <a:p>
            <a:pPr>
              <a:buNone/>
            </a:pPr>
            <a:r>
              <a:rPr lang="ru-RU" dirty="0" smtClean="0"/>
              <a:t>ГУГБ НКВД под руководством </a:t>
            </a:r>
          </a:p>
          <a:p>
            <a:pPr>
              <a:buNone/>
            </a:pPr>
            <a:r>
              <a:rPr lang="ru-RU" dirty="0" smtClean="0"/>
              <a:t>старшего майора Павла Фитина </a:t>
            </a:r>
          </a:p>
          <a:p>
            <a:pPr>
              <a:buNone/>
            </a:pPr>
            <a:r>
              <a:rPr lang="ru-RU" dirty="0" smtClean="0"/>
              <a:t>работали шестьсот девяносто </a:t>
            </a:r>
          </a:p>
          <a:p>
            <a:pPr>
              <a:buNone/>
            </a:pPr>
            <a:r>
              <a:rPr lang="ru-RU" dirty="0" smtClean="0"/>
              <a:t>пять человек.</a:t>
            </a:r>
            <a:endParaRPr lang="ru-RU" dirty="0"/>
          </a:p>
        </p:txBody>
      </p:sp>
      <p:pic>
        <p:nvPicPr>
          <p:cNvPr id="4" name="Рисунок 3" descr="http://aeslib.ru/wp-content/uploads/2016/11/hqdefault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429000"/>
            <a:ext cx="3095627" cy="239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549784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разведки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     Фитин восстановил большую часть </a:t>
            </a:r>
            <a:r>
              <a:rPr lang="ru-RU" sz="1600" dirty="0" err="1" smtClean="0"/>
              <a:t>резидентур</a:t>
            </a:r>
            <a:r>
              <a:rPr lang="ru-RU" sz="1600" dirty="0" smtClean="0"/>
              <a:t> за рубежом. Он стал курировать школы особого назначения (именно оттуда вышли практически все те, кто в годы войны потом создал партизанские отряды). А самое главное — он создал информационно-аналитическое управление, где анализировались данные, поступающие от агентов за рубежом.</a:t>
            </a:r>
          </a:p>
          <a:p>
            <a:pPr algn="just"/>
            <a:r>
              <a:rPr lang="ru-RU" sz="1600" dirty="0" smtClean="0"/>
              <a:t>1940 год. Павел Фитин получает серьезные доказательства возможного нападения нацистов. И он сообщает об этом Сталину.</a:t>
            </a:r>
          </a:p>
          <a:p>
            <a:pPr algn="just">
              <a:buNone/>
            </a:pPr>
            <a:r>
              <a:rPr lang="ru-RU" sz="1600" dirty="0" smtClean="0"/>
              <a:t>    «</a:t>
            </a:r>
            <a:r>
              <a:rPr lang="ru-RU" sz="1600" b="1" i="1" dirty="0" smtClean="0"/>
              <a:t>Совершенно секретно. Специальное сообщение. Информационно-разведывательная сводка по Германии за 29 июля 1940 года.</a:t>
            </a:r>
            <a:endParaRPr lang="ru-RU" sz="1600" dirty="0" smtClean="0"/>
          </a:p>
          <a:p>
            <a:pPr algn="just">
              <a:buNone/>
            </a:pPr>
            <a:r>
              <a:rPr lang="ru-RU" sz="1600" b="1" i="1" dirty="0" smtClean="0"/>
              <a:t>    Агентура </a:t>
            </a:r>
            <a:r>
              <a:rPr lang="ru-RU" sz="1600" b="1" i="1" dirty="0" err="1" smtClean="0"/>
              <a:t>жел</a:t>
            </a:r>
            <a:r>
              <a:rPr lang="ru-RU" sz="1600" b="1" i="1" dirty="0" smtClean="0"/>
              <a:t>. дороги, выезжавшая с поездами на территорию Германии, сообщает, что в районе ст. </a:t>
            </a:r>
            <a:r>
              <a:rPr lang="ru-RU" sz="1600" b="1" i="1" dirty="0" err="1" smtClean="0"/>
              <a:t>Малкино</a:t>
            </a:r>
            <a:r>
              <a:rPr lang="ru-RU" sz="1600" b="1" i="1" dirty="0" smtClean="0"/>
              <a:t> спешно подвозятся германские воинские части к нашей границе. На ст. </a:t>
            </a:r>
            <a:r>
              <a:rPr lang="ru-RU" sz="1600" b="1" i="1" dirty="0" err="1" smtClean="0"/>
              <a:t>Седлец</a:t>
            </a:r>
            <a:r>
              <a:rPr lang="ru-RU" sz="1600" b="1" i="1" dirty="0" smtClean="0"/>
              <a:t> прибывает большое </a:t>
            </a:r>
          </a:p>
          <a:p>
            <a:pPr algn="just">
              <a:buNone/>
            </a:pPr>
            <a:r>
              <a:rPr lang="ru-RU" sz="1600" b="1" i="1" dirty="0" smtClean="0"/>
              <a:t>количество бронетанковых </a:t>
            </a:r>
          </a:p>
          <a:p>
            <a:pPr algn="just">
              <a:buNone/>
            </a:pPr>
            <a:r>
              <a:rPr lang="ru-RU" sz="1600" b="1" i="1" dirty="0" smtClean="0"/>
              <a:t>немецких войск, которые после </a:t>
            </a:r>
          </a:p>
          <a:p>
            <a:pPr algn="just">
              <a:buNone/>
            </a:pPr>
            <a:r>
              <a:rPr lang="ru-RU" sz="1600" b="1" i="1" dirty="0" smtClean="0"/>
              <a:t>высадки направятся к советской </a:t>
            </a:r>
          </a:p>
          <a:p>
            <a:pPr algn="just">
              <a:buNone/>
            </a:pPr>
            <a:r>
              <a:rPr lang="ru-RU" sz="1600" b="1" i="1" dirty="0" smtClean="0"/>
              <a:t>границе... Немцы усиленно вывозят</a:t>
            </a:r>
          </a:p>
          <a:p>
            <a:pPr algn="just">
              <a:buNone/>
            </a:pPr>
            <a:r>
              <a:rPr lang="ru-RU" sz="1600" b="1" i="1" dirty="0" smtClean="0"/>
              <a:t> металл с территории быв. Польши».</a:t>
            </a:r>
            <a:endParaRPr lang="ru-RU" sz="1600" dirty="0"/>
          </a:p>
        </p:txBody>
      </p:sp>
      <p:pic>
        <p:nvPicPr>
          <p:cNvPr id="4" name="Рисунок 3" descr="http://www.mk.ru/upload/objects/articlesImages/image/7c/6b/92/64/1801761_4293372.jpg"/>
          <p:cNvPicPr/>
          <p:nvPr/>
        </p:nvPicPr>
        <p:blipFill>
          <a:blip r:embed="rId2" cstate="print"/>
          <a:srcRect l="2947" t="2809" r="5053"/>
          <a:stretch>
            <a:fillRect/>
          </a:stretch>
        </p:blipFill>
        <p:spPr bwMode="auto">
          <a:xfrm>
            <a:off x="5429256" y="4214818"/>
            <a:ext cx="3152779" cy="204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86520"/>
            <a:ext cx="818388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582760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Сов. секретно. 9 марта 1941 года.</a:t>
            </a:r>
            <a:endParaRPr lang="ru-RU" dirty="0" smtClean="0"/>
          </a:p>
          <a:p>
            <a:pPr algn="just"/>
            <a:r>
              <a:rPr lang="ru-RU" b="1" i="1" dirty="0" smtClean="0"/>
              <a:t>«Корсиканец» сообщает из Берлина:</a:t>
            </a:r>
            <a:endParaRPr lang="ru-RU" dirty="0" smtClean="0"/>
          </a:p>
          <a:p>
            <a:pPr algn="just">
              <a:buNone/>
            </a:pPr>
            <a:r>
              <a:rPr lang="ru-RU" b="1" i="1" dirty="0" smtClean="0"/>
              <a:t>По сведениям, полученным от «Старшины», операции по аэрофотосъемке советской территории идут полным ходом. «Старшина» видел эти снимки и говорит, что они достаточно четкие.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Материалы съемки находятся </a:t>
            </a:r>
          </a:p>
          <a:p>
            <a:pPr>
              <a:buNone/>
            </a:pPr>
            <a:r>
              <a:rPr lang="ru-RU" b="1" i="1" dirty="0" smtClean="0"/>
              <a:t>в 5 отделе </a:t>
            </a:r>
            <a:r>
              <a:rPr lang="ru-RU" b="1" i="1" dirty="0" err="1" smtClean="0"/>
              <a:t>разведуправления</a:t>
            </a:r>
            <a:r>
              <a:rPr lang="ru-RU" b="1" i="1" dirty="0" smtClean="0"/>
              <a:t>, </a:t>
            </a:r>
          </a:p>
          <a:p>
            <a:pPr>
              <a:buNone/>
            </a:pPr>
            <a:r>
              <a:rPr lang="ru-RU" b="1" i="1" dirty="0" smtClean="0"/>
              <a:t>начальником которого является </a:t>
            </a:r>
          </a:p>
          <a:p>
            <a:pPr>
              <a:buNone/>
            </a:pPr>
            <a:r>
              <a:rPr lang="ru-RU" b="1" i="1" dirty="0" smtClean="0"/>
              <a:t>полковник Шмит. Шмит вхож к </a:t>
            </a:r>
          </a:p>
          <a:p>
            <a:pPr>
              <a:buNone/>
            </a:pPr>
            <a:r>
              <a:rPr lang="ru-RU" b="1" i="1" dirty="0" smtClean="0"/>
              <a:t>Герингу. Геринг является </a:t>
            </a:r>
          </a:p>
          <a:p>
            <a:pPr>
              <a:buNone/>
            </a:pPr>
            <a:r>
              <a:rPr lang="ru-RU" b="1" i="1" dirty="0" smtClean="0"/>
              <a:t>главной движущей силой в </a:t>
            </a:r>
          </a:p>
          <a:p>
            <a:pPr>
              <a:buNone/>
            </a:pPr>
            <a:r>
              <a:rPr lang="ru-RU" b="1" i="1" dirty="0" smtClean="0"/>
              <a:t>Подготовке  действий против </a:t>
            </a:r>
          </a:p>
          <a:p>
            <a:pPr>
              <a:buNone/>
            </a:pPr>
            <a:r>
              <a:rPr lang="ru-RU" b="1" i="1" dirty="0" smtClean="0"/>
              <a:t>Советского Союза».</a:t>
            </a:r>
            <a:endParaRPr lang="ru-RU" dirty="0" smtClean="0"/>
          </a:p>
          <a:p>
            <a:pPr algn="just"/>
            <a:r>
              <a:rPr lang="ru-RU" dirty="0" smtClean="0"/>
              <a:t> Фитин научил своих подчиненных самих подвергать оценке любые сведения, полученные от агентов. Типичный пример с донесениями того же «Корсиканца».</a:t>
            </a:r>
            <a:endParaRPr lang="ru-RU" dirty="0"/>
          </a:p>
        </p:txBody>
      </p:sp>
      <p:pic>
        <p:nvPicPr>
          <p:cNvPr id="4" name="Рисунок 3" descr="http://www.mk.ru/upload/objects/articlesImages/image/0f/02/7c/a6/7938072_7718955.jpg"/>
          <p:cNvPicPr/>
          <p:nvPr/>
        </p:nvPicPr>
        <p:blipFill>
          <a:blip r:embed="rId2" cstate="print"/>
          <a:srcRect l="9684" r="8211"/>
          <a:stretch>
            <a:fillRect/>
          </a:stretch>
        </p:blipFill>
        <p:spPr bwMode="auto">
          <a:xfrm>
            <a:off x="6000760" y="2285992"/>
            <a:ext cx="274320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571480"/>
            <a:ext cx="4929222" cy="564360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Возглавляя внешнюю разведку,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Фитин П.М. приложил огромные усилия,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обеспечить руководство страны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информацией о замыслах немецкого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командования, сведениями о возможности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открытия «второго фронта».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Разведкой был получен план    германского наступления на Курской дуге, получались сведения о сепаратных переговорах американцев с нацистами в Швейцарии, велись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радиоигры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оказывалась помощь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партизанскому движению.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   Фитин был тем человеком кто докладывал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Сталину о всех секретах Адольфа Гитлера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Неоценимый вклад внесла руководимая </a:t>
            </a:r>
          </a:p>
          <a:p>
            <a:pPr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Фитиным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служба в создание в СССР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ядерного оружия. </a:t>
            </a:r>
          </a:p>
          <a:p>
            <a:endParaRPr lang="ru-RU" sz="1800" dirty="0"/>
          </a:p>
        </p:txBody>
      </p:sp>
      <p:pic>
        <p:nvPicPr>
          <p:cNvPr id="4" name="Рисунок 3" descr="http://www.mk.ru/upload/objects/photoreportsImages/detailPicture/3d/06/06/5b/2640668_1297155.jpg"/>
          <p:cNvPicPr/>
          <p:nvPr/>
        </p:nvPicPr>
        <p:blipFill>
          <a:blip r:embed="rId2" cstate="print"/>
          <a:srcRect l="10583" t="6912" r="6040" b="11260"/>
          <a:stretch>
            <a:fillRect/>
          </a:stretch>
        </p:blipFill>
        <p:spPr bwMode="auto">
          <a:xfrm>
            <a:off x="5429256" y="642918"/>
            <a:ext cx="335758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</TotalTime>
  <Words>610</Words>
  <Application>Microsoft Office PowerPoint</Application>
  <PresentationFormat>Экран (4:3)</PresentationFormat>
  <Paragraphs>108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Фитин Павел Михайлович</vt:lpstr>
      <vt:lpstr>Введение или мотивация к изучению</vt:lpstr>
      <vt:lpstr>     «Никогда не держала в руках бумаги такой важности. Со свежим штампом «рассекречено». Здесь вся правда о «начальнике Штирлица» — руководителе внешней разведки СССР Павле Фитине. Он первым «угадал» (назвал Сталину) точную дату начала Великой Отечественной войны — 22 июня 1941 года. Если бы Гитлер отсрочил нападение даже на один день, для Фитина это был бы смертный приговор. А как знать — выиграли бы мы эту войну без него?»</vt:lpstr>
      <vt:lpstr> Биографическое начало</vt:lpstr>
      <vt:lpstr>Период взросления</vt:lpstr>
      <vt:lpstr>Путь в разведке</vt:lpstr>
      <vt:lpstr>Работа разведки</vt:lpstr>
      <vt:lpstr>Слайд 8</vt:lpstr>
      <vt:lpstr>Слайд 9</vt:lpstr>
      <vt:lpstr>Слайд 10</vt:lpstr>
      <vt:lpstr>Звания и награды</vt:lpstr>
      <vt:lpstr>     Партизаны, шпионы, разведчики, Все тайные советчики, Фитин мог управлять и командовать,  Ну а также умело докладывать. Резидентов готовил отличных Для него это дело личное, Чтобы Родину защищать И разведданные добывать. Если войны выигрывают  шпионы, Павлу Михайловичу кланяются миллионы.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Фитин Павел Михайлович</dc:title>
  <dc:creator>Сергей</dc:creator>
  <cp:lastModifiedBy>Светлана</cp:lastModifiedBy>
  <cp:revision>33</cp:revision>
  <dcterms:created xsi:type="dcterms:W3CDTF">2017-09-13T17:35:08Z</dcterms:created>
  <dcterms:modified xsi:type="dcterms:W3CDTF">2023-01-11T15:51:41Z</dcterms:modified>
</cp:coreProperties>
</file>