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519" autoAdjust="0"/>
  </p:normalViewPr>
  <p:slideViewPr>
    <p:cSldViewPr>
      <p:cViewPr varScale="1">
        <p:scale>
          <a:sx n="116" d="100"/>
          <a:sy n="116" d="100"/>
        </p:scale>
        <p:origin x="1896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22.12.2020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01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22.12.2020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6270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22.12.2020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82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22.12.2020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11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22.12.2020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16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22.12.2020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31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22.12.2020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58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22.12.2020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40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22.12.2020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742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22.12.2020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71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22.12.2020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75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06BB8-CB1F-42ED-9B52-D2D17E0E403B}" type="datetimeFigureOut">
              <a:rPr lang="ru-RU" smtClean="0"/>
              <a:pPr/>
              <a:t>22.12.2020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60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23182"/>
              </p:ext>
            </p:extLst>
          </p:nvPr>
        </p:nvGraphicFramePr>
        <p:xfrm>
          <a:off x="416496" y="1124744"/>
          <a:ext cx="9145016" cy="4739306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3096344"/>
                <a:gridCol w="3024336"/>
                <a:gridCol w="3024336"/>
              </a:tblGrid>
              <a:tr h="25129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ЧЕРЕЗ УСТРОЙСТВА САМООБСЛУЖИВАНИЯ СБЕРБАНКА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ЧЕРЕЗ СИСТЕМУ СБЕРБАНК ОНЛ</a:t>
                      </a:r>
                      <a:r>
                        <a:rPr lang="en-US" sz="800" b="1" dirty="0" smtClean="0">
                          <a:solidFill>
                            <a:srgbClr val="00703C"/>
                          </a:solidFill>
                          <a:effectLst/>
                        </a:rPr>
                        <a:t>@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ЙН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</a:endParaRPr>
                    </a:p>
                  </a:txBody>
                  <a:tcPr anchor="ctr" anchorCtr="1"/>
                </a:tc>
              </a:tr>
              <a:tr h="2512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НАЛИЧНЫМИ ДЕНЬГАМИ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КАРТОЙ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</a:tr>
              <a:tr h="3601870">
                <a:tc>
                  <a:txBody>
                    <a:bodyPr/>
                    <a:lstStyle/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Выберите</a:t>
                      </a:r>
                      <a:r>
                        <a:rPr lang="ru-RU" sz="800" dirty="0" smtClean="0">
                          <a:effectLst/>
                        </a:rPr>
                        <a:t>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«ПЛАТЕЖИ НАЛИЧНЫМИ»</a:t>
                      </a:r>
                    </a:p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«ПОИСК УСЛУГ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и ОРГАНИЗАЦИЙ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»</a:t>
                      </a:r>
                    </a:p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«ПОИСК ПО ИНН»</a:t>
                      </a:r>
                    </a:p>
                    <a:p>
                      <a:pPr marL="180975" indent="-180975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Введите ИНН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7204006236»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  <a:r>
                        <a:rPr lang="ru-RU" sz="800" b="1" kern="1200" baseline="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плательщика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-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 («ВВОД»)</a:t>
                      </a:r>
                      <a:endParaRPr lang="ru-RU" sz="800" b="1" kern="1200" dirty="0" smtClean="0">
                        <a:solidFill>
                          <a:srgbClr val="00703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«ФИО ребенка» - 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</a:rPr>
                        <a:t>в этой же строке написать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: </a:t>
                      </a:r>
                      <a:r>
                        <a:rPr lang="ru-RU" sz="800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«За организацию питания, канцелярские товары»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 , 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Значение КБК и ОКТМО зафиксировано, нажмите 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-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Выберете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«Вид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документа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»  (Паспорт) - 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«Серию и номер паспорта» - 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Выберете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«Гражданство» - 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«Сумму» </a:t>
                      </a:r>
                      <a:r>
                        <a:rPr lang="ru-RU" sz="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573 </a:t>
                      </a:r>
                      <a:r>
                        <a:rPr lang="ru-RU" sz="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рублей 00 копеек 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</a:endParaRP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Убедитесь в правильности информации на экране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Выберите 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«ОПЛАТИТЬ»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Внесите денежные средства в приемник в сумме, соответствующей сумме платежа (или незначительно больше, кратно 10 рублям).</a:t>
                      </a:r>
                      <a:r>
                        <a:rPr lang="ru-RU" sz="800" dirty="0" smtClean="0">
                          <a:effectLst/>
                        </a:rPr>
                        <a:t> Принимаются купюры достоинством 10, 50, 100, 500, 1000, 5000 рублей.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Выберите одну из следующих функций:</a:t>
                      </a:r>
                    </a:p>
                    <a:p>
                      <a:pPr marL="180975" indent="0" algn="l"/>
                      <a:r>
                        <a:rPr lang="ru-RU" sz="800" dirty="0" smtClean="0">
                          <a:effectLst/>
                        </a:rPr>
                        <a:t>-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«ОТМЕНА»</a:t>
                      </a:r>
                    </a:p>
                    <a:p>
                      <a:pPr marL="180975" indent="0" algn="l"/>
                      <a:r>
                        <a:rPr lang="ru-RU" sz="800" dirty="0" smtClean="0">
                          <a:effectLst/>
                        </a:rPr>
                        <a:t>-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«ОПЛАТИТЬ В РАЗМЕРЕ ПРИНЯТОЙ СУММЫ»</a:t>
                      </a:r>
                    </a:p>
                    <a:p>
                      <a:pPr marL="180975" indent="0" algn="l"/>
                      <a:r>
                        <a:rPr lang="ru-RU" sz="800" dirty="0" smtClean="0">
                          <a:effectLst/>
                        </a:rPr>
                        <a:t>-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«ДОЛОЖИТЬ КУПЮРУ»</a:t>
                      </a:r>
                    </a:p>
                    <a:p>
                      <a:pPr marL="180975" indent="0" algn="l">
                        <a:spcAft>
                          <a:spcPts val="0"/>
                        </a:spcAft>
                      </a:pPr>
                      <a:r>
                        <a:rPr lang="ru-RU" sz="800" b="1" u="none" dirty="0" smtClean="0">
                          <a:effectLst/>
                        </a:rPr>
                        <a:t>ВНИМАНИЕ!</a:t>
                      </a:r>
                    </a:p>
                    <a:p>
                      <a:pPr marL="180975" indent="0" algn="l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</a:rPr>
                        <a:t>Подготовьте сумму платежа заранее,</a:t>
                      </a:r>
                    </a:p>
                    <a:p>
                      <a:pPr marL="180975" indent="0" algn="l">
                        <a:spcAft>
                          <a:spcPts val="0"/>
                        </a:spcAft>
                      </a:pPr>
                      <a:r>
                        <a:rPr lang="ru-RU" sz="800" b="1" u="none" dirty="0" smtClean="0">
                          <a:effectLst/>
                        </a:rPr>
                        <a:t>БАНКОМАТ НЕ ВЫДАЕТ СДАЧУ</a:t>
                      </a:r>
                    </a:p>
                    <a:p>
                      <a:pPr marL="180975" indent="0" algn="l">
                        <a:spcAft>
                          <a:spcPts val="0"/>
                        </a:spcAft>
                      </a:pPr>
                      <a:r>
                        <a:rPr lang="ru-RU" sz="800" i="0" u="none" dirty="0" smtClean="0">
                          <a:effectLst/>
                        </a:rPr>
                        <a:t>Если</a:t>
                      </a:r>
                      <a:r>
                        <a:rPr lang="ru-RU" sz="800" i="0" u="none" baseline="0" dirty="0" smtClean="0">
                          <a:effectLst/>
                        </a:rPr>
                        <a:t> внесенная сумма превышает стоимость оплачиваемых услуг, Вы можете перечислить остаток в счет оплаты услуг в следующем месяце (авансом) либо на счет вашего мобильного телефона.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ru-RU" sz="800" b="1" baseline="0" dirty="0" smtClean="0">
                          <a:effectLst/>
                        </a:rPr>
                        <a:t>17. </a:t>
                      </a:r>
                      <a:r>
                        <a:rPr lang="ru-RU" sz="800" b="1" dirty="0" smtClean="0">
                          <a:effectLst/>
                        </a:rPr>
                        <a:t>Получите 2 чека: </a:t>
                      </a:r>
                    </a:p>
                    <a:p>
                      <a:pPr marL="0" indent="180975" algn="l">
                        <a:buFont typeface="+mj-lt"/>
                        <a:buNone/>
                      </a:pPr>
                      <a:r>
                        <a:rPr lang="ru-RU" sz="800" dirty="0" smtClean="0">
                          <a:effectLst/>
                        </a:rPr>
                        <a:t>1 чек – подтверждение о внесении суммы</a:t>
                      </a:r>
                    </a:p>
                    <a:p>
                      <a:pPr marL="0" indent="180975" algn="l">
                        <a:buFont typeface="+mj-lt"/>
                        <a:buNone/>
                      </a:pPr>
                      <a:r>
                        <a:rPr lang="ru-RU" sz="800" dirty="0" smtClean="0">
                          <a:effectLst/>
                        </a:rPr>
                        <a:t>2 чек – информация о принятом  платеже               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ru-RU" sz="800" b="1" dirty="0" smtClean="0">
                          <a:effectLst/>
                        </a:rPr>
                        <a:t>18.</a:t>
                      </a:r>
                      <a:r>
                        <a:rPr lang="ru-RU" sz="800" baseline="0" dirty="0" smtClean="0">
                          <a:effectLst/>
                        </a:rPr>
                        <a:t> </a:t>
                      </a:r>
                      <a:r>
                        <a:rPr lang="ru-RU" sz="800" b="1" dirty="0" smtClean="0">
                          <a:effectLst/>
                        </a:rPr>
                        <a:t>Проверьте информацию,</a:t>
                      </a:r>
                      <a:r>
                        <a:rPr lang="ru-RU" sz="800" b="1" baseline="0" dirty="0" smtClean="0">
                          <a:effectLst/>
                        </a:rPr>
                        <a:t> указанную в чеках</a:t>
                      </a:r>
                      <a:endParaRPr lang="ru-RU" sz="800" b="1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lvl="0" indent="-180975" algn="l"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ru-RU" sz="800" b="1" dirty="0" smtClean="0"/>
                        <a:t>Вставьте карту</a:t>
                      </a:r>
                    </a:p>
                    <a:p>
                      <a:pPr marL="180975" lvl="0" indent="-180975" algn="l"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ru-RU" sz="800" b="1" dirty="0" smtClean="0"/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«ПИН-КОД»</a:t>
                      </a:r>
                    </a:p>
                    <a:p>
                      <a:pPr marL="180975" lvl="0" indent="-180975" algn="l"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ru-RU" sz="800" b="1" dirty="0" smtClean="0"/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ПЛАТЕЖИ И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ПЕРЕВОДЫ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»</a:t>
                      </a:r>
                    </a:p>
                    <a:p>
                      <a:pPr marL="180975" lvl="0" indent="-180975" algn="l"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ru-RU" sz="800" b="1" dirty="0" smtClean="0"/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ПОИСК УСЛУГ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и ОРГАНИЗАЦИЙ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»</a:t>
                      </a:r>
                    </a:p>
                    <a:p>
                      <a:pPr marL="180975" indent="-180975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Введите ИНН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7204006236»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  <a:r>
                        <a:rPr lang="ru-RU" sz="800" b="1" kern="1200" baseline="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плательщика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-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</a:t>
                      </a:r>
                      <a:endParaRPr lang="ru-RU" sz="800" b="1" kern="1200" dirty="0" smtClean="0">
                        <a:solidFill>
                          <a:srgbClr val="00703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«ФИО ребенка» - 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</a:rPr>
                        <a:t>в этой же строке написать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: </a:t>
                      </a:r>
                      <a:r>
                        <a:rPr lang="ru-RU" sz="800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«За организацию питания, канцелярские товары»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 , 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Значение КБК и ОКТМО зафиксировано, нажмите 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-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Выберете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«Вид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документа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»  (Паспорт) - 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«Серию и номер паспорта» - 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Выберете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«Гражданство» - 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«Сумму» </a:t>
                      </a:r>
                      <a:r>
                        <a:rPr lang="ru-RU" sz="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573 </a:t>
                      </a:r>
                      <a:r>
                        <a:rPr lang="ru-RU" sz="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рублей 00 копеек 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</a:endParaRP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/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/>
                        <a:t>Убедитесь в правильности появившейся на экране информации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/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«ОПЛАТИТЬ»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ru-RU" sz="800" b="1" dirty="0" smtClean="0">
                          <a:effectLst/>
                        </a:rPr>
                        <a:t>17. Получите 2 чека: </a:t>
                      </a:r>
                    </a:p>
                    <a:p>
                      <a:pPr marL="180975" indent="0" algn="l">
                        <a:buFont typeface="+mj-lt"/>
                        <a:buNone/>
                      </a:pPr>
                      <a:r>
                        <a:rPr lang="ru-RU" sz="800" dirty="0" smtClean="0">
                          <a:effectLst/>
                        </a:rPr>
                        <a:t>1 чек – подтверждение о внесении суммы</a:t>
                      </a:r>
                    </a:p>
                    <a:p>
                      <a:pPr marL="180975" indent="0" algn="l">
                        <a:buFont typeface="+mj-lt"/>
                        <a:buNone/>
                      </a:pPr>
                      <a:r>
                        <a:rPr lang="ru-RU" sz="800" dirty="0" smtClean="0">
                          <a:effectLst/>
                        </a:rPr>
                        <a:t>2 чек – информация о принятом  платеже</a:t>
                      </a:r>
                      <a:endParaRPr lang="ru-RU" sz="800" b="0" dirty="0" smtClean="0">
                        <a:effectLst/>
                      </a:endParaRP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ru-RU" sz="800" b="1" dirty="0" smtClean="0"/>
                        <a:t>18.</a:t>
                      </a:r>
                      <a:r>
                        <a:rPr lang="ru-RU" sz="800" b="0" dirty="0" smtClean="0"/>
                        <a:t> </a:t>
                      </a:r>
                      <a:r>
                        <a:rPr lang="ru-RU" sz="800" b="1" dirty="0" smtClean="0">
                          <a:effectLst/>
                        </a:rPr>
                        <a:t>Проверьте информацию,</a:t>
                      </a:r>
                      <a:r>
                        <a:rPr lang="ru-RU" sz="800" b="1" baseline="0" dirty="0" smtClean="0">
                          <a:effectLst/>
                        </a:rPr>
                        <a:t> указанную в чеках</a:t>
                      </a:r>
                      <a:endParaRPr lang="ru-RU" sz="800" b="1" dirty="0" smtClean="0">
                        <a:effectLst/>
                      </a:endParaRPr>
                    </a:p>
                    <a:p>
                      <a:pPr lvl="0" algn="l"/>
                      <a:endParaRPr lang="ru-RU" sz="800" b="0" dirty="0" smtClean="0"/>
                    </a:p>
                    <a:p>
                      <a:pPr algn="l"/>
                      <a:endParaRPr lang="ru-RU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Откройте сайт Сбербанка </a:t>
                      </a:r>
                      <a:r>
                        <a:rPr lang="en-US" sz="800" b="1" dirty="0" smtClean="0">
                          <a:solidFill>
                            <a:srgbClr val="00703C"/>
                          </a:solidFill>
                        </a:rPr>
                        <a:t>www.sberbank.ru</a:t>
                      </a:r>
                      <a:endParaRPr lang="ru-RU" sz="800" b="1" dirty="0" smtClean="0">
                        <a:solidFill>
                          <a:srgbClr val="00703C"/>
                        </a:solidFill>
                      </a:endParaRP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Перейдите на страницу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«Сбербанк Онлайн»</a:t>
                      </a: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«ИДЕНТИФИКАТОР ПОЛЬЗОВАТЕЛЯ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</a:rPr>
                        <a:t> ИЛИ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ЛОГИН»</a:t>
                      </a: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«ПАРОЛЬ»</a:t>
                      </a:r>
                      <a:r>
                        <a:rPr lang="ru-RU" sz="800" b="1" dirty="0" smtClean="0"/>
                        <a:t> </a:t>
                      </a: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Выберите</a:t>
                      </a:r>
                      <a:r>
                        <a:rPr lang="ru-RU" sz="800" b="1" baseline="0" dirty="0" smtClean="0"/>
                        <a:t>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«ПЛАТЕЖИ И ПЕРЕВОДЫ»</a:t>
                      </a: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В строке поиска задайте поиск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по ИНН 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7204006236</a:t>
                      </a:r>
                      <a:r>
                        <a:rPr lang="en-US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dirty="0" smtClean="0"/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«КАРТУ СПИСАНИЯ»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  <a:r>
                        <a:rPr lang="ru-RU" sz="800" b="1" kern="1200" baseline="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плательщика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-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«ПРОДОЛЖИТЬ»</a:t>
                      </a:r>
                      <a:endParaRPr lang="ru-RU" sz="800" b="1" kern="1200" dirty="0" smtClean="0">
                        <a:solidFill>
                          <a:srgbClr val="00703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«ФИО ребенка», 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</a:rPr>
                        <a:t>в этой же строке написать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: </a:t>
                      </a:r>
                      <a:r>
                        <a:rPr lang="ru-RU" sz="800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«За организацию питания, канцелярские товары»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 , </a:t>
                      </a:r>
                      <a:endParaRPr lang="ru-RU" sz="8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Значение КБК и ОКТМО зафиксировано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Выберете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«Вид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документа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»  (Паспорт) 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«Серию и номер паспорта» 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Выберете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«Гражданство» - «ПРОДОЛЖИТЬ»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«Сумму</a:t>
                      </a:r>
                      <a:r>
                        <a:rPr lang="ru-RU" sz="800" b="1" smtClean="0">
                          <a:solidFill>
                            <a:srgbClr val="00703C"/>
                          </a:solidFill>
                          <a:effectLst/>
                        </a:rPr>
                        <a:t>» </a:t>
                      </a:r>
                      <a:r>
                        <a:rPr lang="ru-RU" sz="800" b="1" cap="all" spc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573 </a:t>
                      </a:r>
                      <a:r>
                        <a:rPr lang="ru-RU" sz="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рублей 00 копеек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-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 «ПРОДОЛЖИТЬ»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/>
                        <a:t>Убедитесь в правильности появившейся на экране информации</a:t>
                      </a:r>
                      <a:endParaRPr lang="en-US" sz="800" b="1" dirty="0" smtClean="0"/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/>
                        <a:t>Выберите одну из следующих функций:</a:t>
                      </a:r>
                    </a:p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«ПОДТВЕРДИТЬ ПО SMS»</a:t>
                      </a:r>
                    </a:p>
                    <a:p>
                      <a:pPr marL="0" lvl="0" indent="0" algn="l">
                        <a:buFontTx/>
                        <a:buNone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16. Введите для подтверждения 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</a:rPr>
                        <a:t>ПАРОЛЬ ИЗ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 SMS</a:t>
                      </a:r>
                    </a:p>
                    <a:p>
                      <a:pPr marL="0" lvl="0" indent="0" algn="l">
                        <a:buFontTx/>
                        <a:buNone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17. Расчетный счет 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№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</a:rPr>
                        <a:t> 40703810667994001485</a:t>
                      </a:r>
                      <a:endParaRPr lang="ru-RU" dirty="0" smtClean="0"/>
                    </a:p>
                    <a:p>
                      <a:pPr marL="0" lvl="0" indent="0" algn="l">
                        <a:buFontTx/>
                        <a:buNone/>
                      </a:pP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</a:rPr>
                        <a:t>18. БИК 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</a:rPr>
                        <a:t>047102613</a:t>
                      </a:r>
                      <a:endParaRPr lang="ru-RU" sz="800" b="1" dirty="0" smtClean="0">
                        <a:solidFill>
                          <a:srgbClr val="00703C"/>
                        </a:solidFill>
                      </a:endParaRPr>
                    </a:p>
                    <a:p>
                      <a:pPr marL="0" lvl="0" indent="0" algn="l">
                        <a:buFontTx/>
                        <a:buNone/>
                      </a:pPr>
                      <a:endParaRPr lang="ru-RU" sz="800" b="1" dirty="0" smtClean="0">
                        <a:solidFill>
                          <a:srgbClr val="00703C"/>
                        </a:solidFill>
                      </a:endParaRPr>
                    </a:p>
                    <a:p>
                      <a:pPr marL="0" lvl="0" indent="0" algn="l">
                        <a:buFontTx/>
                        <a:buNone/>
                      </a:pPr>
                      <a:endParaRPr lang="ru-RU" sz="800" b="0" dirty="0" smtClean="0">
                        <a:solidFill>
                          <a:srgbClr val="00703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24808" y="260648"/>
            <a:ext cx="6320661" cy="864096"/>
          </a:xfrm>
        </p:spPr>
        <p:txBody>
          <a:bodyPr>
            <a:normAutofit fontScale="32500" lnSpcReduction="20000"/>
          </a:bodyPr>
          <a:lstStyle/>
          <a:p>
            <a:r>
              <a:rPr lang="ru-RU" sz="7200" b="1" cap="all" dirty="0" smtClean="0">
                <a:solidFill>
                  <a:srgbClr val="00703C"/>
                </a:solidFill>
              </a:rPr>
              <a:t>Памятка по оплате услуг</a:t>
            </a:r>
          </a:p>
          <a:p>
            <a:r>
              <a:rPr lang="ru-RU" sz="7200" b="1" cap="all" dirty="0">
                <a:solidFill>
                  <a:srgbClr val="00703C"/>
                </a:solidFill>
              </a:rPr>
              <a:t>МАОУ </a:t>
            </a:r>
            <a:r>
              <a:rPr lang="ru-RU" sz="7200" b="1" cap="all" dirty="0" smtClean="0">
                <a:solidFill>
                  <a:srgbClr val="00703C"/>
                </a:solidFill>
              </a:rPr>
              <a:t>лицей №34 г. Тюмень</a:t>
            </a:r>
            <a:endParaRPr lang="en-US" sz="7200" b="1" cap="all" dirty="0">
              <a:solidFill>
                <a:srgbClr val="00703C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768993"/>
              </p:ext>
            </p:extLst>
          </p:nvPr>
        </p:nvGraphicFramePr>
        <p:xfrm>
          <a:off x="434499" y="260648"/>
          <a:ext cx="286231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Точечный рисунок" r:id="rId3" imgW="7430537" imgH="1933333" progId="PBrush">
                  <p:embed/>
                </p:oleObj>
              </mc:Choice>
              <mc:Fallback>
                <p:oleObj name="Точечный рисунок" r:id="rId3" imgW="7430537" imgH="1933333" progId="PBrush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499" y="260648"/>
                        <a:ext cx="2862318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16496" y="6154850"/>
            <a:ext cx="30963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800" b="1" u="none" strike="noStrike" dirty="0" smtClean="0">
                <a:effectLst/>
              </a:rPr>
              <a:t>Если у </a:t>
            </a:r>
            <a:r>
              <a:rPr lang="ru-RU" sz="800" b="1" dirty="0" smtClean="0"/>
              <a:t>Вас возникли вопросы по</a:t>
            </a:r>
            <a:r>
              <a:rPr lang="ru-RU" sz="800" b="1" dirty="0" smtClean="0">
                <a:effectLst/>
              </a:rPr>
              <a:t> проведению операции, обратитесь к консультанту-администратору в офисе банка или по телефону горячей линии – Вам обязательно помогут.</a:t>
            </a:r>
            <a:endParaRPr lang="ru-RU" sz="800" b="1" dirty="0"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16896" y="6093296"/>
            <a:ext cx="56501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800" b="1" dirty="0"/>
              <a:t>П</a:t>
            </a:r>
            <a:r>
              <a:rPr lang="ru-RU" sz="800" b="1" dirty="0" smtClean="0">
                <a:effectLst/>
              </a:rPr>
              <a:t>АО Сбербанк </a:t>
            </a:r>
          </a:p>
          <a:p>
            <a:pPr algn="ctr">
              <a:spcAft>
                <a:spcPts val="0"/>
              </a:spcAft>
            </a:pPr>
            <a:r>
              <a:rPr lang="ru-RU" sz="800" b="1" dirty="0" smtClean="0">
                <a:effectLst/>
              </a:rPr>
              <a:t>Генеральная лицензия </a:t>
            </a:r>
            <a:r>
              <a:rPr lang="ru-RU" sz="800" b="1" dirty="0" smtClean="0"/>
              <a:t>Банка России на осуществление банковских операций № 1481 от 08.08.2012 г. </a:t>
            </a:r>
            <a:endParaRPr lang="en-US" sz="800" b="1" dirty="0" smtClean="0"/>
          </a:p>
          <a:p>
            <a:pPr algn="ctr">
              <a:spcAft>
                <a:spcPts val="0"/>
              </a:spcAft>
            </a:pPr>
            <a:r>
              <a:rPr lang="ru-RU" sz="800" b="1" dirty="0" smtClean="0">
                <a:effectLst/>
              </a:rPr>
              <a:t>Телефон для справок: 8-800-555-55-50 (звонки по России – бесплатно).</a:t>
            </a:r>
          </a:p>
          <a:p>
            <a:pPr algn="ctr">
              <a:spcAft>
                <a:spcPts val="0"/>
              </a:spcAft>
            </a:pPr>
            <a:r>
              <a:rPr lang="en-US" sz="800" b="1" dirty="0" smtClean="0"/>
              <a:t>www.sberbank.ru</a:t>
            </a:r>
            <a:endParaRPr lang="ru-RU" sz="8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091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618</Words>
  <Application>Microsoft Office PowerPoint</Application>
  <PresentationFormat>Лист A4 (210x297 мм)</PresentationFormat>
  <Paragraphs>75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Точечный рисунок</vt:lpstr>
      <vt:lpstr>Презентация PowerPoint</vt:lpstr>
    </vt:vector>
  </TitlesOfParts>
  <Company>ЗСБ СБРФ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Александров Вячеслав Владимирович</dc:creator>
  <cp:lastModifiedBy>Пользователь Windows</cp:lastModifiedBy>
  <cp:revision>46</cp:revision>
  <cp:lastPrinted>2019-06-11T07:25:43Z</cp:lastPrinted>
  <dcterms:created xsi:type="dcterms:W3CDTF">2015-02-18T06:14:00Z</dcterms:created>
  <dcterms:modified xsi:type="dcterms:W3CDTF">2020-12-22T06:26:26Z</dcterms:modified>
</cp:coreProperties>
</file>