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60" r:id="rId4"/>
    <p:sldId id="261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1/18/2021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1/18/2021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1/18/2021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1/18/2021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483078" y="377327"/>
            <a:ext cx="11291976" cy="709601"/>
          </a:xfrm>
        </p:spPr>
        <p:txBody>
          <a:bodyPr/>
          <a:lstStyle/>
          <a:p>
            <a:r>
              <a:rPr lang="ru-RU" dirty="0" smtClean="0"/>
              <a:t>Итоговое собеседование – 2021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26212" y="1259457"/>
            <a:ext cx="9575320" cy="4977441"/>
          </a:xfrm>
        </p:spPr>
        <p:txBody>
          <a:bodyPr/>
          <a:lstStyle/>
          <a:p>
            <a:pPr algn="l"/>
            <a:r>
              <a:rPr lang="ru-RU" dirty="0"/>
              <a:t>Итоговое собеседование как условие допуска к государственной итоговой аттестации по образовательным программам основного общего образования (далее – ГИА) проводится </a:t>
            </a:r>
            <a:r>
              <a:rPr lang="ru-RU" b="1" dirty="0"/>
              <a:t>для обучающихся IX классов</a:t>
            </a:r>
            <a:r>
              <a:rPr lang="ru-RU" dirty="0"/>
              <a:t>, в том числе для: </a:t>
            </a:r>
            <a:endParaRPr lang="ru-RU" dirty="0" smtClean="0"/>
          </a:p>
          <a:p>
            <a:pPr algn="l"/>
            <a:r>
              <a:rPr lang="ru-RU" dirty="0" smtClean="0"/>
              <a:t>лиц</a:t>
            </a:r>
            <a:r>
              <a:rPr lang="ru-RU" dirty="0"/>
              <a:t>, осваивающих образовательные программы основного общего образования в форме семейного образования, </a:t>
            </a:r>
            <a:r>
              <a:rPr lang="ru-RU" dirty="0" smtClean="0"/>
              <a:t>либо </a:t>
            </a:r>
            <a:r>
              <a:rPr lang="ru-RU" dirty="0"/>
              <a:t>лиц, обучающихся по не имеющим государственной аккредитации образовательным программам основного общего образования, проходящих экстерном ГИА в организации, осуществляющей образовательную деятельность по имеющим государственную аккредитацию образовательным программам основного общего образования (далее – экстерны); обучающихся с ограниченными возможностями здоровья (далее – ОВЗ); </a:t>
            </a:r>
            <a:endParaRPr lang="ru-RU" dirty="0" smtClean="0"/>
          </a:p>
          <a:p>
            <a:pPr algn="l"/>
            <a:r>
              <a:rPr lang="ru-RU" dirty="0" smtClean="0"/>
              <a:t>экстернов </a:t>
            </a:r>
            <a:r>
              <a:rPr lang="ru-RU" dirty="0"/>
              <a:t>с ОВЗ; </a:t>
            </a:r>
            <a:endParaRPr lang="ru-RU" dirty="0" smtClean="0"/>
          </a:p>
          <a:p>
            <a:pPr algn="l"/>
            <a:r>
              <a:rPr lang="ru-RU" dirty="0" smtClean="0"/>
              <a:t>обучающихся </a:t>
            </a:r>
            <a:r>
              <a:rPr lang="ru-RU" dirty="0"/>
              <a:t>– детей-инвалидов и инвалидов; </a:t>
            </a:r>
            <a:endParaRPr lang="ru-RU" dirty="0" smtClean="0"/>
          </a:p>
          <a:p>
            <a:pPr algn="l"/>
            <a:r>
              <a:rPr lang="ru-RU" dirty="0" smtClean="0"/>
              <a:t>экстернов </a:t>
            </a:r>
            <a:r>
              <a:rPr lang="ru-RU" dirty="0"/>
              <a:t>– детей-инвалидов и инвалидов; </a:t>
            </a:r>
            <a:endParaRPr lang="ru-RU" dirty="0" smtClean="0"/>
          </a:p>
          <a:p>
            <a:pPr algn="l"/>
            <a:r>
              <a:rPr lang="ru-RU" dirty="0" smtClean="0"/>
              <a:t>обучающихся </a:t>
            </a:r>
            <a:r>
              <a:rPr lang="ru-RU" dirty="0"/>
              <a:t>на </a:t>
            </a:r>
            <a:r>
              <a:rPr lang="ru-RU" dirty="0" smtClean="0"/>
              <a:t>дому.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71163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9177" y="609600"/>
            <a:ext cx="8954825" cy="606725"/>
          </a:xfrm>
        </p:spPr>
        <p:txBody>
          <a:bodyPr>
            <a:normAutofit/>
          </a:bodyPr>
          <a:lstStyle/>
          <a:p>
            <a:r>
              <a:rPr lang="ru-RU" sz="2400" dirty="0" smtClean="0"/>
              <a:t>Сроки и продолжительность итогового собеседования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19177" y="1216325"/>
            <a:ext cx="8954825" cy="4825037"/>
          </a:xfrm>
        </p:spPr>
        <p:txBody>
          <a:bodyPr/>
          <a:lstStyle/>
          <a:p>
            <a:r>
              <a:rPr lang="ru-RU" dirty="0" smtClean="0"/>
              <a:t>5.1. Итоговое </a:t>
            </a:r>
            <a:r>
              <a:rPr lang="ru-RU" dirty="0"/>
              <a:t>собеседование проводится во вторую среду февраля (</a:t>
            </a:r>
            <a:r>
              <a:rPr lang="ru-RU" b="1" u="sng" dirty="0"/>
              <a:t>10 февраля 2021 года</a:t>
            </a:r>
            <a:r>
              <a:rPr lang="ru-RU" dirty="0"/>
              <a:t>). </a:t>
            </a:r>
            <a:endParaRPr lang="ru-RU" dirty="0" smtClean="0"/>
          </a:p>
          <a:p>
            <a:r>
              <a:rPr lang="ru-RU" dirty="0" smtClean="0"/>
              <a:t>5.2</a:t>
            </a:r>
            <a:r>
              <a:rPr lang="ru-RU" dirty="0"/>
              <a:t>. Продолжительность проведения итогового собеседования для каждого участника итогового собеседования составляет </a:t>
            </a:r>
            <a:r>
              <a:rPr lang="ru-RU" u="sng" dirty="0"/>
              <a:t>15-16 минут</a:t>
            </a:r>
            <a:r>
              <a:rPr lang="ru-RU" dirty="0"/>
              <a:t>. Для участников итогового собеседования с ОВЗ, участников итогового собеседования – детей-инвалидов и инвалидов продолжительность проведения итогового собеседования увеличивается на 30 минут (т.е. общая продолжительность итогового собеседования для указанных категорий участников итогового собеседования составляет в среднем 45 минут). </a:t>
            </a:r>
            <a:endParaRPr lang="ru-RU" dirty="0" smtClean="0"/>
          </a:p>
          <a:p>
            <a:r>
              <a:rPr lang="ru-RU" dirty="0"/>
              <a:t>5.3. В случае получения неудовлетворительного результата </a:t>
            </a:r>
            <a:r>
              <a:rPr lang="ru-RU" i="1" dirty="0"/>
              <a:t>(«незачет») </a:t>
            </a:r>
            <a:r>
              <a:rPr lang="ru-RU" dirty="0"/>
              <a:t>за итоговое собеседование участники итогового собеседования вправе пересдать итоговое собеседование в текущем учебном году, но не более двух раз и только в дополнительные </a:t>
            </a:r>
            <a:r>
              <a:rPr lang="ru-RU" dirty="0" smtClean="0"/>
              <a:t> </a:t>
            </a:r>
            <a:r>
              <a:rPr lang="ru-RU" dirty="0"/>
              <a:t>сроки – </a:t>
            </a:r>
            <a:r>
              <a:rPr lang="ru-RU" b="1" u="sng" dirty="0"/>
              <a:t>10 марта и 17 мая 2021 года </a:t>
            </a:r>
            <a:r>
              <a:rPr lang="ru-RU" dirty="0"/>
              <a:t>(вторая рабочая среда марта и первый рабочий понедельник мая). </a:t>
            </a:r>
            <a:endParaRPr lang="ru-RU" dirty="0" smtClean="0"/>
          </a:p>
          <a:p>
            <a:r>
              <a:rPr lang="ru-RU" dirty="0"/>
              <a:t>8.3. Итоговое собеседование начинается в </a:t>
            </a:r>
            <a:r>
              <a:rPr lang="ru-RU" b="1" u="sng" dirty="0"/>
              <a:t>09.00</a:t>
            </a:r>
            <a:r>
              <a:rPr lang="ru-RU" dirty="0"/>
              <a:t> по местному времени. </a:t>
            </a:r>
          </a:p>
        </p:txBody>
      </p:sp>
    </p:spTree>
    <p:extLst>
      <p:ext uri="{BB962C8B-B14F-4D97-AF65-F5344CB8AC3E}">
        <p14:creationId xmlns:p14="http://schemas.microsoft.com/office/powerpoint/2010/main" val="566940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32913" y="189781"/>
            <a:ext cx="9299275" cy="5851582"/>
          </a:xfrm>
        </p:spPr>
        <p:txBody>
          <a:bodyPr/>
          <a:lstStyle/>
          <a:p>
            <a:r>
              <a:rPr lang="ru-RU" dirty="0"/>
              <a:t>6.1. Итоговое собеседование может проводиться </a:t>
            </a:r>
            <a:r>
              <a:rPr lang="ru-RU" i="1" dirty="0"/>
              <a:t>в ходе учебного процесса в образовательной организации</a:t>
            </a:r>
            <a:r>
              <a:rPr lang="ru-RU" dirty="0"/>
              <a:t>. Участники итогового собеседования могут принимать участие в итоговом собеседовании без отрыва от образовательного процесса (находиться на уроке во время ожидания очереди и возвращаться на урок после проведения итогового собеседования). При этом итоговое собеседование может проводиться и </a:t>
            </a:r>
            <a:r>
              <a:rPr lang="ru-RU" i="1" dirty="0"/>
              <a:t>вне учебного процесса </a:t>
            </a:r>
            <a:r>
              <a:rPr lang="ru-RU" dirty="0"/>
              <a:t>в образовательной организации и (или) в местах проведения итогового собеседования, определенных ОИВ. </a:t>
            </a:r>
            <a:endParaRPr lang="ru-RU" dirty="0" smtClean="0"/>
          </a:p>
          <a:p>
            <a:r>
              <a:rPr lang="ru-RU" dirty="0"/>
              <a:t>8.4. В аудиториях проведения итогового собеседования ведется аудиозапись</a:t>
            </a:r>
            <a:r>
              <a:rPr lang="ru-RU" dirty="0" smtClean="0"/>
              <a:t>.</a:t>
            </a:r>
          </a:p>
          <a:p>
            <a:r>
              <a:rPr lang="ru-RU" dirty="0"/>
              <a:t>Участники итогового собеседования могут прослушать часть аудиозаписи по своему усмотрению.</a:t>
            </a:r>
            <a:endParaRPr lang="ru-RU" dirty="0" smtClean="0"/>
          </a:p>
          <a:p>
            <a:r>
              <a:rPr lang="ru-RU" dirty="0"/>
              <a:t>8.6. Во время проведения итогового собеседования участникам итогового собеседования </a:t>
            </a:r>
            <a:r>
              <a:rPr lang="ru-RU" b="1" u="sng" dirty="0"/>
              <a:t>запрещено</a:t>
            </a:r>
            <a:r>
              <a:rPr lang="ru-RU" dirty="0"/>
              <a:t> иметь при себе средства связи, фото-, аудио- и видеоаппаратуру, справочные материалы, письменные заметки и иные средства хранения и передачи информации. </a:t>
            </a:r>
            <a:endParaRPr lang="ru-RU" dirty="0" smtClean="0"/>
          </a:p>
          <a:p>
            <a:r>
              <a:rPr lang="ru-RU" dirty="0"/>
              <a:t>8.8. В случае если участник итогового собеседования по состоянию здоровья или другим уважительным причинам не может завершить итоговое собеседование, он может покинуть аудиторию проведения итогового собеседования.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83559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276045"/>
            <a:ext cx="8596668" cy="5765317"/>
          </a:xfrm>
        </p:spPr>
        <p:txBody>
          <a:bodyPr/>
          <a:lstStyle/>
          <a:p>
            <a:r>
              <a:rPr lang="ru-RU" b="1" u="sng" dirty="0" smtClean="0"/>
              <a:t>«</a:t>
            </a:r>
            <a:r>
              <a:rPr lang="ru-RU" b="1" u="sng" dirty="0"/>
              <a:t>Зачет» </a:t>
            </a:r>
            <a:r>
              <a:rPr lang="ru-RU" dirty="0"/>
              <a:t>выставляется участникам итогового собеседования, набравшим минимальное количество баллов, определенное критериями оценивания выполнения заданий КИМ итогового собеседования, представленными в приложении 6 настоящих </a:t>
            </a:r>
            <a:r>
              <a:rPr lang="ru-RU" dirty="0" smtClean="0"/>
              <a:t>Рекомендаций </a:t>
            </a:r>
            <a:r>
              <a:rPr lang="ru-RU" b="1" u="sng" dirty="0" smtClean="0"/>
              <a:t>(10 или более баллов).</a:t>
            </a:r>
          </a:p>
          <a:p>
            <a:r>
              <a:rPr lang="ru-RU" dirty="0"/>
              <a:t>10.4. Проверка и оценивание итогового собеседования комиссией по проверке итогового собеседования должны завершиться не позднее чем через пять календарных дней с даты проведения итогового собеседования</a:t>
            </a:r>
            <a:r>
              <a:rPr lang="ru-RU" dirty="0" smtClean="0"/>
              <a:t>.</a:t>
            </a:r>
          </a:p>
          <a:p>
            <a:r>
              <a:rPr lang="ru-RU" b="1" i="1" dirty="0"/>
              <a:t>Повторно</a:t>
            </a:r>
            <a:r>
              <a:rPr lang="ru-RU" dirty="0"/>
              <a:t> допускаются к итоговому собеседованию в дополнительные сроки в текущем учебном году (во вторую рабочую среду марта и первый рабочий понедельник мая) следующие участники итогового собеседования: </a:t>
            </a:r>
            <a:endParaRPr lang="ru-RU" dirty="0" smtClean="0"/>
          </a:p>
          <a:p>
            <a:r>
              <a:rPr lang="ru-RU" dirty="0" smtClean="0"/>
              <a:t>получившие </a:t>
            </a:r>
            <a:r>
              <a:rPr lang="ru-RU" dirty="0"/>
              <a:t>по итоговому собеседованию неудовлетворительный результат («незачет»); </a:t>
            </a:r>
            <a:endParaRPr lang="ru-RU" dirty="0" smtClean="0"/>
          </a:p>
          <a:p>
            <a:r>
              <a:rPr lang="ru-RU" dirty="0" smtClean="0"/>
              <a:t>не </a:t>
            </a:r>
            <a:r>
              <a:rPr lang="ru-RU" dirty="0"/>
              <a:t>явившиеся на итоговое собеседование по уважительным причинам (болезнь или иные обстоятельства), подтвержденным документально; </a:t>
            </a:r>
            <a:endParaRPr lang="ru-RU" dirty="0" smtClean="0"/>
          </a:p>
          <a:p>
            <a:r>
              <a:rPr lang="ru-RU" dirty="0" smtClean="0"/>
              <a:t>не </a:t>
            </a:r>
            <a:r>
              <a:rPr lang="ru-RU" dirty="0"/>
              <a:t>завершившие итоговое собеседование по уважительным причинам (болезнь или иные обстоятельства), подтвержденным документально. </a:t>
            </a:r>
          </a:p>
        </p:txBody>
      </p:sp>
    </p:spTree>
    <p:extLst>
      <p:ext uri="{BB962C8B-B14F-4D97-AF65-F5344CB8AC3E}">
        <p14:creationId xmlns:p14="http://schemas.microsoft.com/office/powerpoint/2010/main" val="2319357635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17</TotalTime>
  <Words>546</Words>
  <Application>Microsoft Office PowerPoint</Application>
  <PresentationFormat>Широкоэкранный</PresentationFormat>
  <Paragraphs>23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8" baseType="lpstr">
      <vt:lpstr>Arial</vt:lpstr>
      <vt:lpstr>Trebuchet MS</vt:lpstr>
      <vt:lpstr>Wingdings 3</vt:lpstr>
      <vt:lpstr>Грань</vt:lpstr>
      <vt:lpstr>Итоговое собеседование – 2021 </vt:lpstr>
      <vt:lpstr>Сроки и продолжительность итогового собеседования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Итоговое собеседование – 2021</dc:title>
  <dc:creator>Лицей34-6</dc:creator>
  <cp:lastModifiedBy>Лицей34-6</cp:lastModifiedBy>
  <cp:revision>2</cp:revision>
  <dcterms:created xsi:type="dcterms:W3CDTF">2021-01-18T08:03:09Z</dcterms:created>
  <dcterms:modified xsi:type="dcterms:W3CDTF">2021-01-18T08:20:19Z</dcterms:modified>
</cp:coreProperties>
</file>