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9" r:id="rId5"/>
    <p:sldId id="257" r:id="rId6"/>
    <p:sldId id="259" r:id="rId7"/>
    <p:sldId id="261" r:id="rId8"/>
    <p:sldId id="262" r:id="rId9"/>
    <p:sldId id="263" r:id="rId10"/>
    <p:sldId id="264" r:id="rId11"/>
    <p:sldId id="270" r:id="rId12"/>
    <p:sldId id="272" r:id="rId13"/>
    <p:sldId id="271" r:id="rId14"/>
    <p:sldId id="27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54" d="100"/>
          <a:sy n="54" d="100"/>
        </p:scale>
        <p:origin x="96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6E7A5-F463-4315-B13F-2D22D94BB1C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D63D-72FE-40E3-BFCA-CF09368B6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1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1D63D-72FE-40E3-BFCA-CF09368B64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1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0BBE-0E15-40B6-A482-D1929D737C8F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5C22-B502-4403-836C-A269406B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afe-rgs.ru/3096-glavnaya-ploschad-tyumeni-centralnay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0%BE%D0%B3%D0%BE%D0%B2%D0%BE%D1%80_%D0%BE_%D0%BD%D0%B5%D0%BD%D0%B0%D0%BF%D0%B0%D0%B4%D0%B5%D0%BD%D0%B8%D0%B8_%D0%BC%D0%B5%D0%B6%D0%B4%D1%83_%D0%93%D0%B5%D1%80%D0%BC%D0%B0%D0%BD%D0%B8%D0%B5%D0%B9_%D0%B8_%D0%A1%D0%BE%D0%B2%D0%B5%D1%82%D1%81%D0%BA%D0%B8%D0%BC_%D0%A1%D0%BE%D1%8E%D0%B7%D0%BE%D0%BC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2162671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Первые дни войны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373216"/>
            <a:ext cx="6336704" cy="832892"/>
          </a:xfrm>
        </p:spPr>
        <p:txBody>
          <a:bodyPr>
            <a:normAutofit fontScale="47500" lnSpcReduction="20000"/>
          </a:bodyPr>
          <a:lstStyle/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pPr algn="r"/>
            <a:r>
              <a:rPr lang="ru-RU" sz="2500" b="1" dirty="0" smtClean="0">
                <a:solidFill>
                  <a:schemeClr val="tx1"/>
                </a:solidFill>
              </a:rPr>
              <a:t>Классный час    </a:t>
            </a:r>
            <a:r>
              <a:rPr lang="ru-RU" sz="2500" b="1" dirty="0" smtClean="0">
                <a:solidFill>
                  <a:schemeClr val="tx1"/>
                </a:solidFill>
              </a:rPr>
              <a:t>6 «Ф»</a:t>
            </a:r>
            <a:r>
              <a:rPr lang="en-US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smtClean="0">
                <a:solidFill>
                  <a:schemeClr val="tx1"/>
                </a:solidFill>
              </a:rPr>
              <a:t>класс </a:t>
            </a:r>
          </a:p>
          <a:p>
            <a:pPr algn="r"/>
            <a:r>
              <a:rPr lang="ru-RU" sz="2500" b="1" dirty="0" smtClean="0">
                <a:solidFill>
                  <a:schemeClr val="tx1"/>
                </a:solidFill>
              </a:rPr>
              <a:t>МАОУ лицей № 34 </a:t>
            </a:r>
            <a:r>
              <a:rPr lang="ru-RU" sz="2500" b="1" dirty="0" err="1" smtClean="0">
                <a:solidFill>
                  <a:schemeClr val="tx1"/>
                </a:solidFill>
              </a:rPr>
              <a:t>г.Тюмень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594045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66429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5:30.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немецкому радио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рейхсминистр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пропаганды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Геббельс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зачитывает обращение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Адольфа Гитлера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немецкому народу в связи с началом войны против Советского Союза: «Теперь настал час, когда необходимо выступить против этого заговора еврейско-англосаксонских поджигателей войны и тоже еврейских властителей большевистского центра в Москве… В данный момент осуществляется величайшее по своей протяженности и объему выступление войск, какое только видел мир… Задача этого фронта уже не защита отдельных стран, а обеспечение безопасности Европы и тем самым спасение всех».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7:00.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Рейхсминистр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иностранных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Риббентроп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пресс-конференцию, на которой объявляет о начале боевых действий против СССР: «Германская армия вторглась на территорию большевистской России!»</a:t>
            </a:r>
          </a:p>
          <a:p>
            <a:endParaRPr lang="ru-RU" dirty="0"/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96952"/>
            <a:ext cx="7560840" cy="352839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войны в Тюмени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Весть о нападении Германии на Советский Союз в Тюмени узнали во второй половине дня в воскресенье </a:t>
            </a:r>
            <a:r>
              <a:rPr lang="ru-RU" u="sng" dirty="0"/>
              <a:t>22 июня 1941 года. </a:t>
            </a:r>
            <a:r>
              <a:rPr lang="ru-RU" dirty="0"/>
              <a:t>Городские власти вечером собрали митинг на </a:t>
            </a:r>
            <a:r>
              <a:rPr lang="ru-RU" dirty="0">
                <a:hlinkClick r:id="rId2"/>
              </a:rPr>
              <a:t>Базарной (теперь Центральной) площади </a:t>
            </a:r>
            <a:r>
              <a:rPr lang="ru-RU" dirty="0"/>
              <a:t>города. На митинге было 20 тысяч человек - треть населения тогдашней небольшой Тюмени. Выступили первый секретарь горкома ВКП(б) </a:t>
            </a:r>
            <a:r>
              <a:rPr lang="ru-RU" b="1" dirty="0"/>
              <a:t>Д.С. Купцов</a:t>
            </a:r>
            <a:r>
              <a:rPr lang="ru-RU" dirty="0"/>
              <a:t>, военком, горожане.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11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yum-pravda.ru/images/stories/2015/027/027-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040"/>
            <a:ext cx="8352928" cy="64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0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Мобилизация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На следующий день в ответ на указ Президиума Верховного Совета СССР о мобилизации призывных возрастов мужского населения к городскому военкомату, находившемуся на ул. Республики там, где теперь высится многоэтажное здание </a:t>
            </a:r>
            <a:r>
              <a:rPr lang="ru-RU" dirty="0" err="1"/>
              <a:t>Главтюменьгеологии</a:t>
            </a:r>
            <a:r>
              <a:rPr lang="ru-RU" dirty="0"/>
              <a:t>, выстроились очереди </a:t>
            </a:r>
            <a:r>
              <a:rPr lang="ru-RU" dirty="0" err="1"/>
              <a:t>тюменцев</a:t>
            </a:r>
            <a:r>
              <a:rPr lang="ru-RU" dirty="0"/>
              <a:t>. </a:t>
            </a:r>
            <a:r>
              <a:rPr lang="ru-RU" b="1" dirty="0"/>
              <a:t>Мобилизации </a:t>
            </a:r>
            <a:r>
              <a:rPr lang="ru-RU" dirty="0"/>
              <a:t>подлежали мужчины </a:t>
            </a:r>
            <a:r>
              <a:rPr lang="ru-RU" u="sng" dirty="0"/>
              <a:t>от 1905 до 1918 гг. </a:t>
            </a:r>
            <a:r>
              <a:rPr lang="ru-RU" dirty="0"/>
              <a:t>рождения. Для фронта забирали автомобили и лошадей. Только 23 июня около 500 человек попросились добровольно отправить их на фронт. Патриотический подъем населения Тюмени был очень высок.</a:t>
            </a:r>
          </a:p>
          <a:p>
            <a:endParaRPr lang="ru-RU" dirty="0"/>
          </a:p>
        </p:txBody>
      </p:sp>
      <p:pic>
        <p:nvPicPr>
          <p:cNvPr id="2050" name="Picture 2" descr="https://tmb.news/upload/medialibrary/87b/87bc28e2f352f8f66d2492034defaa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44824"/>
            <a:ext cx="43966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2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Защитники столицы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Тюменские мужчины, добровольцы и мобилизованные в первые дни войны, попадали в разные войсковые соединения, многие из них воевали под Москвой, защищая столицу в составе </a:t>
            </a:r>
            <a:r>
              <a:rPr lang="ru-RU" b="1" dirty="0"/>
              <a:t>9-й гвардейской стрелковой, 32-й стрелковой, 82-й мотострелковой дивизий и 4-й гвардейской мотострелковой бригады.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https://tumentoday.ru/media/cache/63/85/6385150d886e29dce39231fdafe67c3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3924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8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108011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армию фашисты давили до 1943 года, но потом произошёл переломный момент и  армия СССР дошла до Берлина!</a:t>
            </a:r>
          </a:p>
        </p:txBody>
      </p:sp>
      <p:pic>
        <p:nvPicPr>
          <p:cNvPr id="4" name="Рисунок 3" descr="карт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355976" cy="38884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карт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4644008" cy="388843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984776" cy="6120680"/>
          </a:xfrm>
        </p:spPr>
        <p:txBody>
          <a:bodyPr>
            <a:noAutofit/>
          </a:bodyPr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1939 по 1941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обстановка  в Европе была следующая: 23 августа 1939г.:Договор о ненападении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оговор о ненападении между Германией и Советским Союзом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Германией и СССР (пакт Молотова — Риббентропа). Договор означал резкую переориентацию во внешней политике СССР на сближение с Германией. Секретный протокол к договору устанавливал разграничение сфер интересов сторон. Германия признавала интересы СССР в Латвии, Эстонии, Восточной Польше, Финляндии и Бессарабии. Вслед за заключением договора 1 сентября 1939 года Германия напала на Польшу, а 17 сентября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 на территорию Восточной Польши вступила Красная Армия, после чего в состав СССР были включены Западная Украина и Западная Белоруссия (1939), а впоследствии — Прибалтика и Бессарабия (1940); в 1941г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Германия захватила Югославию и Грецию и заключила союзные договоры с Финляндией, Румынией, Венгрией, Болгарией и Словакией, направленные против СССР.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708" y="0"/>
            <a:ext cx="5256584" cy="6858000"/>
          </a:xfrm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912769" cy="557748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«СССР ничего не подозревает о Германских намерениях»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июня 1941 года, 13:00.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Германские войска получают кодовый сигнал «Дортмунд», подтверждающий, что вторжение начнется на следующий день.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Командующий 2-й танковой группой группы армий «Центр»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Гейнц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Гудериан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пишет в своем дневнике: «Тщательное наблюдение за русскими убеждало меня в том, что они ничего не подозревают о наших намерениях. Во дворе крепости Бреста, который просматривался с наших наблюдательных пунктов, под звуки оркестра они проводили развод караулов. Береговые укрепления вдоль Западного Буга не были заняты русскими войсками».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21:00.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Бойцы 90-го пограничного отряда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комендатуры задержали немецкого военнослужащего, пересекшего пограничную реку Буг вплавь. Перебежчик направлен в штаб отряда в город Владимир-Волынский.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23:00.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Немецкие минные заградители, находившиеся в финских портах, начали минировать выход из Финского залива. Одновременно финские подводные лодки начали постановку мин у побережья Эстонии.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года, 00:30.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Перебежчик доставлен во Владимир-Волынский. На допросе солдат назвался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Альфредом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Лисковым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военнослужащим  221-го полка 15-й пехотной дивизии вермахта. Он сообщил, что на рассвете 22 июня немецкая армия перейдет в наступление на всем протяжении советско-германской границы. Информация передана вышестоящему командованию.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предписывалось привести в боевую готовность, скрытно занять огневые точки укрепленных районов на государственной границе, авиацию рассредоточить по полевым аэродромам.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директиву до воинских частей перед началом боевых действий не удается, вследствие чего указанные в ней мероприятия не осуществляются.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первые 8 часов войны советская армия потеряла 1200 самолетов, из них около 900 были уничтожены еще на земле.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«90 погранотряд и первые удары»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560840" cy="518457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1:00.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Коменданты участков 90-го погранотряда докладывают начальнику отряда майору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Бычковскому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«ничего подозрительного на сопредельной стороне не замечено, все спокойно».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3:05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из 14 немецких бомбардировщиков Ju-88 сбрасывает 28 магнитных мин у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рейда.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3:07.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Командующий Черноморским флотом вице-адмирал Октябрьский докладывает начальнику Генштаба генералу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«Система ВНОС [воздушного наблюдения, оповещения и связи]  флота докладывает о подходе со стороны моря большого количества неизвестных самолетов; флот находится в полной боевой готовности».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начальника 90-го погранотряда майора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Бычковского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«Не закончив допроса солдата, услышал в направлении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Устилуг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(первая комендатура) сильный артиллерийский огонь. Я понял, что это немцы открыли огонь по нашей территории, что и подтвердил тут же допрашиваемый солдат. Немедленно стал вызывать по телефону коменданта, но связь была нарушена...»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3:30.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штаба Западного округа генерал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Климовских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докладывает о налете вражеской авиации на города Белоруссии: Брест, Гродно, Лиду,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Кобрин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Слоним, Барановичи и другие.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3:33.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штаба Киевского округа генерал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Пуркаев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докладывает о налете авиации на города Украины, в том числе на Киев.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3:40.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Командующий Прибалтийским военным округом генерал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Кузнецов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докладывает о налетах вражеской авиации на Ригу, Шауляй, Вильнюс, Каунас и другие города.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«Вражеский налет отбит. Попытка удара по нашим кораблям сорвана»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3:42.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Генштаба Жуков звонит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Сталину 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сообщает о начале Германией боевых действий. Сталин приказывает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Тимошенко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Жукову прибыть в Кремль, где созывается экстренное заседание Политбюро.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4:05.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Заставы 86-го Августовского пограничного отряда, включая 1-ю погранзаставу старшего лейтенанта Сивачева, подвергаются мощному артиллерийскому обстрелу, после чего начинается немецкое наступление. Пограничники, лишенные связи с командованием, вступают в бой с превосходящими силами противника.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4:10.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Западный и Прибалтийский особые военные округа докладывают о начале боевых действий немецких войск на сухопутных участках.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4:15.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Гитлеровцы открывают массированный артиллерийский огонь по Брестской крепости. В результате уничтожены склады, нарушена связь, имеется большое число убитых и раненых.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4:25.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45-я пехотная дивизия вермахта начинает наступление на Брестскую крепость.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карт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707730" cy="554461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149080"/>
            <a:ext cx="3816424" cy="244827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не отдельных стран, а обеспечение безопасности Европы»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4906888" cy="3456384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5:00.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Посол Германии в СССР граф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Шуленбург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вручает наркому иностранных дел СССР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Молотову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«Ноту Министерства иностранных дел Германии Советскому Правительству», в которой говорится: «Правительство Германии не может безучастно относится к серьезной угрозе на восточной границе, поэтому фюрер отдал приказ Германским вооруженным силам всеми средствами отвести эту угрозу». Через час после фактического начала боевых действий Германия де-юре объявляет войну Советскому Союзу.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арт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779912" cy="24482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rfhnbyr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7" y="4077072"/>
            <a:ext cx="3600401" cy="24482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496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Первые дни войны </vt:lpstr>
      <vt:lpstr>Презентация PowerPoint</vt:lpstr>
      <vt:lpstr>Презентация PowerPoint</vt:lpstr>
      <vt:lpstr>Презентация PowerPoint</vt:lpstr>
      <vt:lpstr>«СССР ничего не подозревает о Германских намерениях»</vt:lpstr>
      <vt:lpstr>«90 погранотряд и первые удары»</vt:lpstr>
      <vt:lpstr>«Вражеский налет отбит. Попытка удара по нашим кораблям сорвана»</vt:lpstr>
      <vt:lpstr>Презентация PowerPoint</vt:lpstr>
      <vt:lpstr>«Защита не отдельных стран, а обеспечение безопасности Европы»</vt:lpstr>
      <vt:lpstr>Презентация PowerPoint</vt:lpstr>
      <vt:lpstr>Начало войны в Тюмени</vt:lpstr>
      <vt:lpstr>Презентация PowerPoint</vt:lpstr>
      <vt:lpstr>Мобилизация</vt:lpstr>
      <vt:lpstr>Защитники столицы </vt:lpstr>
      <vt:lpstr>Заключение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день войны</dc:title>
  <dc:creator>123</dc:creator>
  <cp:lastModifiedBy>user</cp:lastModifiedBy>
  <cp:revision>11</cp:revision>
  <dcterms:created xsi:type="dcterms:W3CDTF">2019-10-03T14:24:29Z</dcterms:created>
  <dcterms:modified xsi:type="dcterms:W3CDTF">2020-05-07T10:38:33Z</dcterms:modified>
</cp:coreProperties>
</file>