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70" r:id="rId5"/>
    <p:sldId id="271" r:id="rId6"/>
    <p:sldId id="262" r:id="rId7"/>
    <p:sldId id="264" r:id="rId8"/>
    <p:sldId id="265" r:id="rId9"/>
    <p:sldId id="273" r:id="rId10"/>
    <p:sldId id="267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61C1C"/>
    <a:srgbClr val="A54148"/>
    <a:srgbClr val="EE0000"/>
    <a:srgbClr val="D12F6D"/>
    <a:srgbClr val="68B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AAA0C-D205-4559-9D4F-17509C4CF142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E564F-E97C-47B4-B4CD-964542D2E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11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193D8-696D-4935-8E1F-C92C684980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B3C13-5080-4331-966E-58570E9EA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68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Психологическая устойчивость - это качество личности, отдельными аспектами которого являются уравновешенность, стабильность, сопротивляемость. Оно позволяет противостоять жизненным трудностям, неблагоприятному давлению обстоятельств, сохранять здоровье и работоспособность в различных испытаниях.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B3C13-5080-4331-966E-58570E9EA92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8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Психологическая устойчивость - это качество личности, отдельными аспектами которого являются уравновешенность, стабильность, сопротивляемость. Оно позволяет противостоять жизненным трудностям, неблагоприятному давлению обстоятельств, сохранять здоровье и работоспособность в различных испытаниях.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B3C13-5080-4331-966E-58570E9EA92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3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3251200" y="2133601"/>
            <a:ext cx="74168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51200" y="3962400"/>
            <a:ext cx="74168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4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41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71000" y="274639"/>
            <a:ext cx="2616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22400" y="274639"/>
            <a:ext cx="7645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8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57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7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22400" y="1600201"/>
            <a:ext cx="47752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00800" y="1600201"/>
            <a:ext cx="47752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0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8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00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39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01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3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274638"/>
            <a:ext cx="10464800" cy="117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00201"/>
            <a:ext cx="9753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04800" y="6400801"/>
            <a:ext cx="284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2B2C0006-9D44-49C0-AA49-A40AAAA4D04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4400" y="6400801"/>
            <a:ext cx="6502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61600" y="6400801"/>
            <a:ext cx="17272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0038329C-23C1-4A9F-B0A9-95DA0B7FA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3035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anose="02020404030301010803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anose="02020404030301010803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anose="02020404030301010803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anose="02020404030301010803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anose="02020404030301010803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anose="02020404030301010803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anose="02020404030301010803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anose="02020404030301010803" pitchFamily="18" charset="0"/>
        <a:buChar char="−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anose="02020404030301010803" pitchFamily="18" charset="0"/>
        <a:buChar char="−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672047" y="1426755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Проведение социально-психологического тестирования с помощью Единой методики </a:t>
            </a:r>
            <a:br>
              <a:rPr lang="ru-RU" sz="4000" b="1" dirty="0" smtClean="0"/>
            </a:br>
            <a:r>
              <a:rPr lang="ru-RU" sz="4000" b="1" dirty="0" smtClean="0"/>
              <a:t>(ЕМ СПТ) в 2019-2020 </a:t>
            </a:r>
            <a:r>
              <a:rPr lang="ru-RU" sz="4000" b="1" dirty="0" err="1" smtClean="0"/>
              <a:t>уч.году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672047" y="5930537"/>
            <a:ext cx="9144000" cy="73805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b="1" dirty="0" smtClean="0"/>
              <a:t>ТОГИРРО</a:t>
            </a:r>
          </a:p>
          <a:p>
            <a:pPr algn="ctr">
              <a:spcBef>
                <a:spcPts val="0"/>
              </a:spcBef>
            </a:pPr>
            <a:r>
              <a:rPr lang="ru-RU" b="1" dirty="0" smtClean="0"/>
              <a:t>2019</a:t>
            </a:r>
            <a:endParaRPr lang="ru-RU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740434" y="4046220"/>
            <a:ext cx="5303519" cy="1649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chemeClr val="accent4">
                    <a:lumMod val="10000"/>
                  </a:schemeClr>
                </a:solidFill>
              </a:rPr>
              <a:t>Новоселова Елена Михайловна,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</a:rPr>
              <a:t>м</a:t>
            </a:r>
            <a:r>
              <a:rPr lang="ru-RU" sz="2800" b="1" dirty="0" smtClean="0">
                <a:solidFill>
                  <a:schemeClr val="accent4">
                    <a:lumMod val="10000"/>
                  </a:schemeClr>
                </a:solidFill>
              </a:rPr>
              <a:t>етодист  Службы сопровождения инклюзивного образования</a:t>
            </a:r>
            <a:endParaRPr lang="ru-RU" sz="28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492" y="748936"/>
            <a:ext cx="10210800" cy="1814154"/>
          </a:xfrm>
        </p:spPr>
        <p:txBody>
          <a:bodyPr/>
          <a:lstStyle/>
          <a:p>
            <a:pPr algn="ctr"/>
            <a:r>
              <a:rPr lang="ru-RU" sz="4400" b="1" dirty="0" smtClean="0"/>
              <a:t>Интерпретация результатов тестирования </a:t>
            </a:r>
            <a:br>
              <a:rPr lang="ru-RU" sz="4400" b="1" dirty="0" smtClean="0"/>
            </a:br>
            <a:r>
              <a:rPr lang="ru-RU" b="1" dirty="0" smtClean="0">
                <a:solidFill>
                  <a:srgbClr val="EE0000"/>
                </a:solidFill>
              </a:rPr>
              <a:t>Может быть осуществлена только психологом!</a:t>
            </a:r>
            <a:endParaRPr lang="ru-RU" sz="4400" b="1" dirty="0">
              <a:solidFill>
                <a:srgbClr val="EE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52946" y="2923309"/>
            <a:ext cx="10654146" cy="3186545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Рассматривает индивидуальные результаты в соответствии региональными нормами для построения индивидуальной работы.</a:t>
            </a:r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273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17" y="274638"/>
            <a:ext cx="11564983" cy="857476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u="sng" dirty="0">
                <a:solidFill>
                  <a:srgbClr val="861C1C"/>
                </a:solidFill>
              </a:rPr>
              <a:t>Изменения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Новая методика  «ЕМ СПТ»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193074"/>
            <a:ext cx="11582400" cy="546172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u="sng" dirty="0"/>
              <a:t>Варианты методики</a:t>
            </a:r>
            <a:endParaRPr lang="ru-RU" sz="3200" b="1" u="sng" dirty="0" smtClean="0"/>
          </a:p>
          <a:p>
            <a:r>
              <a:rPr lang="ru-RU" sz="3000" b="1" dirty="0" smtClean="0"/>
              <a:t>Опросник «Выбор» форма А </a:t>
            </a:r>
            <a:r>
              <a:rPr lang="ru-RU" sz="3000" dirty="0" smtClean="0"/>
              <a:t>содержит </a:t>
            </a:r>
            <a:r>
              <a:rPr lang="ru-RU" sz="3000" dirty="0"/>
              <a:t>110 утверждений, для тестирования обучающихся 7 – 9 классов.</a:t>
            </a:r>
          </a:p>
          <a:p>
            <a:r>
              <a:rPr lang="ru-RU" sz="3000" b="1" dirty="0" smtClean="0"/>
              <a:t>Опросник «Выбор» форма В </a:t>
            </a:r>
            <a:r>
              <a:rPr lang="ru-RU" sz="3000" dirty="0"/>
              <a:t>содержит 140 утверждений для тестирования обучающихся 10 – 11 классов.</a:t>
            </a:r>
          </a:p>
          <a:p>
            <a:r>
              <a:rPr lang="ru-RU" sz="3000" b="1" dirty="0" smtClean="0"/>
              <a:t>Опросник «Выбор» форма С </a:t>
            </a:r>
            <a:r>
              <a:rPr lang="ru-RU" sz="3000" dirty="0"/>
              <a:t>содержит 140 утверждений для тестирования студентов профессиональных образовательных организаций и образовательных организаций высшего образования</a:t>
            </a:r>
            <a:r>
              <a:rPr lang="ru-RU" sz="3000" dirty="0" smtClean="0"/>
              <a:t>.</a:t>
            </a:r>
          </a:p>
          <a:p>
            <a:pPr marL="0" indent="0">
              <a:buNone/>
            </a:pPr>
            <a:r>
              <a:rPr lang="ru-RU" sz="3000" dirty="0" smtClean="0"/>
              <a:t>	</a:t>
            </a:r>
            <a:r>
              <a:rPr lang="ru-RU" sz="3000" b="1" dirty="0" smtClean="0"/>
              <a:t>4 варианта ответа, вопросы пропускать нельзя.</a:t>
            </a:r>
            <a:endParaRPr lang="ru-RU" sz="3000" b="1" dirty="0"/>
          </a:p>
          <a:p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2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193965"/>
            <a:ext cx="10464800" cy="816229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b="1" dirty="0" smtClean="0"/>
              <a:t>Возможности новой методики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9341" y="1178781"/>
            <a:ext cx="6191795" cy="3244948"/>
          </a:xfrm>
        </p:spPr>
        <p:txBody>
          <a:bodyPr/>
          <a:lstStyle/>
          <a:p>
            <a:r>
              <a:rPr lang="ru-RU" sz="3000" dirty="0"/>
              <a:t>Осуществляет оценку вероятности вовлечения в </a:t>
            </a:r>
            <a:r>
              <a:rPr lang="ru-RU" sz="3000" dirty="0" smtClean="0"/>
              <a:t>аддиктивное (зависимое) </a:t>
            </a:r>
            <a:r>
              <a:rPr lang="ru-RU" sz="3000" dirty="0"/>
              <a:t>поведение на основе соотношения </a:t>
            </a:r>
            <a:r>
              <a:rPr lang="ru-RU" sz="3000" b="1" dirty="0"/>
              <a:t>факторов риска</a:t>
            </a:r>
            <a:r>
              <a:rPr lang="ru-RU" sz="3000" dirty="0"/>
              <a:t> и </a:t>
            </a:r>
            <a:r>
              <a:rPr lang="ru-RU" sz="3000" b="1" dirty="0"/>
              <a:t>факторов защиты</a:t>
            </a:r>
            <a:r>
              <a:rPr lang="ru-RU" sz="3000" dirty="0"/>
              <a:t>,</a:t>
            </a:r>
            <a:r>
              <a:rPr lang="ru-RU" sz="3000" b="1" dirty="0"/>
              <a:t> </a:t>
            </a:r>
            <a:r>
              <a:rPr lang="ru-RU" sz="3000" dirty="0"/>
              <a:t>воздействующих на обследуемых</a:t>
            </a:r>
            <a:r>
              <a:rPr lang="ru-RU" sz="3000" dirty="0" smtClean="0"/>
              <a:t>.</a:t>
            </a:r>
            <a:endParaRPr lang="ru-RU" sz="3000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6381" y="1102267"/>
            <a:ext cx="4168982" cy="27991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462" y="1250304"/>
            <a:ext cx="2194560" cy="2851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348343" y="4342229"/>
            <a:ext cx="11538857" cy="239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anose="02020404030301010803" pitchFamily="18" charset="0"/>
              <a:buChar char="−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anose="02020404030301010803" pitchFamily="18" charset="0"/>
              <a:buChar char="−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dirty="0" smtClean="0"/>
              <a:t>На основании результатов выявляется группа обучающихся с </a:t>
            </a:r>
            <a:r>
              <a:rPr lang="ru-RU" sz="3000" b="1" dirty="0" smtClean="0">
                <a:solidFill>
                  <a:srgbClr val="861C1C"/>
                </a:solidFill>
              </a:rPr>
              <a:t>повышенной вероятностью вовлечения в зависимое поведение.</a:t>
            </a:r>
          </a:p>
          <a:p>
            <a:r>
              <a:rPr lang="ru-RU" sz="3000" b="1" dirty="0" smtClean="0">
                <a:solidFill>
                  <a:srgbClr val="861C1C"/>
                </a:solidFill>
              </a:rPr>
              <a:t> </a:t>
            </a:r>
            <a:r>
              <a:rPr lang="ru-RU" sz="3000" dirty="0" smtClean="0">
                <a:solidFill>
                  <a:schemeClr val="accent4">
                    <a:lumMod val="10000"/>
                  </a:schemeClr>
                </a:solidFill>
              </a:rPr>
              <a:t>Для них</a:t>
            </a:r>
            <a:r>
              <a:rPr lang="ru-RU" sz="3000" b="1" dirty="0" smtClean="0">
                <a:solidFill>
                  <a:srgbClr val="861C1C"/>
                </a:solidFill>
              </a:rPr>
              <a:t> </a:t>
            </a:r>
            <a:r>
              <a:rPr lang="ru-RU" sz="3000" dirty="0" smtClean="0"/>
              <a:t>разрабатываются </a:t>
            </a:r>
            <a:r>
              <a:rPr lang="ru-RU" sz="3000" u="sng" dirty="0" smtClean="0"/>
              <a:t>индивидуальные или групповые профилактические программы. </a:t>
            </a:r>
            <a:endParaRPr lang="ru-RU" sz="3000" u="sng" dirty="0"/>
          </a:p>
        </p:txBody>
      </p:sp>
    </p:spTree>
    <p:extLst>
      <p:ext uri="{BB962C8B-B14F-4D97-AF65-F5344CB8AC3E}">
        <p14:creationId xmlns:p14="http://schemas.microsoft.com/office/powerpoint/2010/main" val="19803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163782" y="318655"/>
            <a:ext cx="10598726" cy="1870363"/>
          </a:xfrm>
        </p:spPr>
        <p:txBody>
          <a:bodyPr/>
          <a:lstStyle/>
          <a:p>
            <a:r>
              <a:rPr lang="ru-RU" sz="4000" dirty="0" smtClean="0">
                <a:latin typeface="+mj-lt"/>
              </a:rPr>
              <a:t>Факторы риска – </a:t>
            </a:r>
            <a:r>
              <a:rPr lang="ru-RU" sz="4000" b="0" dirty="0" smtClean="0">
                <a:latin typeface="+mj-lt"/>
              </a:rPr>
              <a:t>социально-психологические условия, повышающие угрозу вовлечения в зависимое поведение (</a:t>
            </a:r>
            <a:r>
              <a:rPr lang="ru-RU" sz="4000" b="0" dirty="0" err="1" smtClean="0">
                <a:latin typeface="+mj-lt"/>
              </a:rPr>
              <a:t>наркопотребление</a:t>
            </a:r>
            <a:r>
              <a:rPr lang="ru-RU" sz="4000" b="0" dirty="0" smtClean="0">
                <a:latin typeface="+mj-lt"/>
              </a:rPr>
              <a:t>).</a:t>
            </a:r>
            <a:endParaRPr lang="ru-RU" sz="4000" b="0" dirty="0">
              <a:latin typeface="+mj-lt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43344" y="2272146"/>
            <a:ext cx="11388437" cy="4378036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i="1" dirty="0" smtClean="0"/>
              <a:t>	</a:t>
            </a:r>
            <a:r>
              <a:rPr lang="ru-RU" sz="3600" b="1" i="1" dirty="0" smtClean="0"/>
              <a:t>Методика </a:t>
            </a:r>
            <a:r>
              <a:rPr lang="ru-RU" sz="3600" b="1" i="1" dirty="0"/>
              <a:t>оценивает параметры:</a:t>
            </a:r>
            <a:endParaRPr lang="ru-RU" sz="3600" b="1" dirty="0" smtClean="0"/>
          </a:p>
          <a:p>
            <a:pPr indent="0">
              <a:spcBef>
                <a:spcPts val="0"/>
              </a:spcBef>
            </a:pPr>
            <a:r>
              <a:rPr lang="ru-RU" sz="3600" dirty="0" smtClean="0"/>
              <a:t>Подверженность негативному влиянию группы;</a:t>
            </a:r>
          </a:p>
          <a:p>
            <a:pPr indent="0">
              <a:spcBef>
                <a:spcPts val="0"/>
              </a:spcBef>
            </a:pPr>
            <a:r>
              <a:rPr lang="ru-RU" sz="3600" dirty="0" smtClean="0"/>
              <a:t>Подверженность влиянию асоциальных установок социума;</a:t>
            </a:r>
          </a:p>
          <a:p>
            <a:pPr indent="0">
              <a:spcBef>
                <a:spcPts val="0"/>
              </a:spcBef>
            </a:pPr>
            <a:r>
              <a:rPr lang="ru-RU" sz="3600" dirty="0" smtClean="0"/>
              <a:t>Склонность к рискованным поступкам;</a:t>
            </a:r>
          </a:p>
          <a:p>
            <a:pPr indent="0">
              <a:spcBef>
                <a:spcPts val="0"/>
              </a:spcBef>
            </a:pPr>
            <a:r>
              <a:rPr lang="ru-RU" sz="3600" dirty="0" smtClean="0"/>
              <a:t>Склонность к совершению необдуманных поступков;</a:t>
            </a:r>
          </a:p>
          <a:p>
            <a:pPr indent="0">
              <a:spcBef>
                <a:spcPts val="0"/>
              </a:spcBef>
            </a:pPr>
            <a:r>
              <a:rPr lang="ru-RU" sz="3600" dirty="0" smtClean="0"/>
              <a:t>Трудность переживания жизненных неудач.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9198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2400" y="274638"/>
            <a:ext cx="10464800" cy="1664998"/>
          </a:xfrm>
        </p:spPr>
        <p:txBody>
          <a:bodyPr/>
          <a:lstStyle/>
          <a:p>
            <a:r>
              <a:rPr lang="ru-RU" b="1" dirty="0"/>
              <a:t>Факторы защиты </a:t>
            </a:r>
            <a:r>
              <a:rPr lang="ru-RU" dirty="0"/>
              <a:t>– обстоятельства повышающие социально-психологическую устойчивость к воздействию факторов риска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03563" y="1828800"/>
            <a:ext cx="11097491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3600" b="1" i="1" dirty="0" smtClean="0"/>
              <a:t>Методика оценивает параметры:</a:t>
            </a:r>
          </a:p>
          <a:p>
            <a:pPr marL="0" indent="0">
              <a:spcBef>
                <a:spcPts val="0"/>
              </a:spcBef>
            </a:pPr>
            <a:r>
              <a:rPr lang="ru-RU" sz="3600" dirty="0" smtClean="0"/>
              <a:t>Благополучие </a:t>
            </a:r>
            <a:r>
              <a:rPr lang="ru-RU" sz="3600" dirty="0"/>
              <a:t>взаимоотношений с социальным окружением;</a:t>
            </a:r>
          </a:p>
          <a:p>
            <a:pPr marL="0" indent="0">
              <a:spcBef>
                <a:spcPts val="0"/>
              </a:spcBef>
            </a:pPr>
            <a:r>
              <a:rPr lang="ru-RU" sz="3600" dirty="0"/>
              <a:t>Активность жизненной позиции, социальная активность;</a:t>
            </a:r>
          </a:p>
          <a:p>
            <a:pPr marL="0" indent="0">
              <a:spcBef>
                <a:spcPts val="0"/>
              </a:spcBef>
            </a:pPr>
            <a:r>
              <a:rPr lang="ru-RU" sz="3600" dirty="0"/>
              <a:t>Умение говорить НЕТ сомнительным предложениям;</a:t>
            </a:r>
          </a:p>
          <a:p>
            <a:pPr marL="0" indent="0">
              <a:spcBef>
                <a:spcPts val="0"/>
              </a:spcBef>
            </a:pPr>
            <a:r>
              <a:rPr lang="ru-RU" sz="3600" dirty="0"/>
              <a:t>Психологическая устойчивость и уверенность в своих силах в трудных жизненных ситуациях.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82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 bwMode="auto">
          <a:xfrm rot="710436">
            <a:off x="3108885" y="1537528"/>
            <a:ext cx="387684" cy="1008898"/>
          </a:xfrm>
          <a:prstGeom prst="downArrow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 bwMode="auto">
          <a:xfrm rot="1084947">
            <a:off x="1192211" y="3646881"/>
            <a:ext cx="387684" cy="1137179"/>
          </a:xfrm>
          <a:prstGeom prst="downArrow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 bwMode="auto">
          <a:xfrm rot="20576527">
            <a:off x="4228251" y="3618199"/>
            <a:ext cx="387684" cy="1166171"/>
          </a:xfrm>
          <a:prstGeom prst="downArrow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 rot="20575648">
            <a:off x="9334490" y="3598736"/>
            <a:ext cx="387684" cy="1186070"/>
          </a:xfrm>
          <a:prstGeom prst="downArrow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 rot="20575648">
            <a:off x="8567531" y="1358621"/>
            <a:ext cx="387684" cy="1186070"/>
          </a:xfrm>
          <a:prstGeom prst="downArrow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662330" y="2506823"/>
            <a:ext cx="4366870" cy="1456653"/>
          </a:xfrm>
          <a:prstGeom prst="roundRect">
            <a:avLst/>
          </a:prstGeom>
          <a:solidFill>
            <a:srgbClr val="68B8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Достоверные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 ответы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6968836" y="2506824"/>
            <a:ext cx="4308763" cy="1456652"/>
          </a:xfrm>
          <a:prstGeom prst="roundRect">
            <a:avLst/>
          </a:prstGeom>
          <a:solidFill>
            <a:srgbClr val="68B8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</a:rPr>
              <a:t>Нед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остоверные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 ответы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Количество фиксируется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441150" y="167643"/>
            <a:ext cx="7315200" cy="1506582"/>
          </a:xfrm>
          <a:prstGeom prst="roundRect">
            <a:avLst/>
          </a:prstGeom>
          <a:solidFill>
            <a:srgbClr val="68B8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Результаты тестирования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7820297" y="4750754"/>
            <a:ext cx="4206240" cy="1977590"/>
          </a:xfrm>
          <a:prstGeom prst="roundRect">
            <a:avLst/>
          </a:prstGeom>
          <a:solidFill>
            <a:srgbClr val="68B8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Результаты не обрабатываются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5966" y="4728754"/>
            <a:ext cx="2812868" cy="1999590"/>
          </a:xfrm>
          <a:prstGeom prst="roundRect">
            <a:avLst/>
          </a:prstGeom>
          <a:solidFill>
            <a:srgbClr val="68B8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Обратная связь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486332" y="4728754"/>
            <a:ext cx="2812868" cy="1999590"/>
          </a:xfrm>
          <a:prstGeom prst="roundRect">
            <a:avLst/>
          </a:prstGeom>
          <a:solidFill>
            <a:srgbClr val="68B87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Интерпре-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</a:rPr>
              <a:t>т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ация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(для психологов)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798" y="3963477"/>
            <a:ext cx="1658256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526" y="150248"/>
            <a:ext cx="8836297" cy="694828"/>
          </a:xfrm>
        </p:spPr>
        <p:txBody>
          <a:bodyPr/>
          <a:lstStyle/>
          <a:p>
            <a:pPr algn="ctr"/>
            <a:r>
              <a:rPr lang="ru-RU" b="1" dirty="0" smtClean="0"/>
              <a:t>Обратная связь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5463" y="818996"/>
            <a:ext cx="6162766" cy="4525963"/>
          </a:xfrm>
        </p:spPr>
        <p:txBody>
          <a:bodyPr/>
          <a:lstStyle/>
          <a:p>
            <a:r>
              <a:rPr lang="ru-RU" sz="3200" dirty="0" smtClean="0"/>
              <a:t>отличается высокой степенью </a:t>
            </a:r>
            <a:r>
              <a:rPr lang="ru-RU" sz="3200" b="1" u="sng" dirty="0" smtClean="0"/>
              <a:t>обобщенности</a:t>
            </a:r>
            <a:r>
              <a:rPr lang="ru-RU" sz="3200" dirty="0" smtClean="0"/>
              <a:t> и служит для удовлетворения интереса респондента к результатам тестирования. </a:t>
            </a:r>
          </a:p>
          <a:p>
            <a:r>
              <a:rPr lang="ru-RU" sz="3200" dirty="0" smtClean="0"/>
              <a:t>в ней </a:t>
            </a:r>
            <a:r>
              <a:rPr lang="ru-RU" sz="3200" b="1" u="sng" dirty="0" smtClean="0"/>
              <a:t>исключены количественные показатели</a:t>
            </a:r>
            <a:r>
              <a:rPr lang="ru-RU" sz="3200" dirty="0" smtClean="0"/>
              <a:t> во избежание сравнения результатов обследуемыми.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229" y="1268854"/>
            <a:ext cx="5664294" cy="4248221"/>
          </a:xfrm>
          <a:prstGeom prst="rect">
            <a:avLst/>
          </a:prstGeom>
        </p:spPr>
      </p:pic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165463" y="5689191"/>
            <a:ext cx="11827060" cy="1168809"/>
          </a:xfrm>
        </p:spPr>
        <p:txBody>
          <a:bodyPr/>
          <a:lstStyle/>
          <a:p>
            <a:r>
              <a:rPr lang="ru-RU" sz="3200" dirty="0"/>
              <a:t>в</a:t>
            </a:r>
            <a:r>
              <a:rPr lang="ru-RU" sz="3200" dirty="0" smtClean="0"/>
              <a:t>сегда заканчивается </a:t>
            </a:r>
            <a:r>
              <a:rPr lang="ru-RU" sz="3200" u="sng" dirty="0"/>
              <a:t>предложением обратиться к психологу</a:t>
            </a:r>
            <a:r>
              <a:rPr lang="ru-RU" sz="3200" dirty="0"/>
              <a:t> за более полной информацией.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2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О</a:t>
            </a:r>
            <a:r>
              <a:rPr lang="ru-RU" sz="3600" dirty="0" smtClean="0"/>
              <a:t>братная связь строится на интегральной личностной характеристике </a:t>
            </a:r>
            <a:r>
              <a:rPr lang="ru-RU" sz="3600" dirty="0" smtClean="0">
                <a:solidFill>
                  <a:srgbClr val="861C1C"/>
                </a:solidFill>
              </a:rPr>
              <a:t>«</a:t>
            </a:r>
            <a:r>
              <a:rPr lang="ru-RU" sz="3600" b="1" i="1" dirty="0" smtClean="0">
                <a:solidFill>
                  <a:srgbClr val="861C1C"/>
                </a:solidFill>
              </a:rPr>
              <a:t>психологическая устойчивость в трудных жизненных ситуациях»</a:t>
            </a:r>
            <a:endParaRPr lang="ru-RU" sz="3600" dirty="0">
              <a:solidFill>
                <a:srgbClr val="861C1C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05394" y="1898469"/>
            <a:ext cx="11181806" cy="481584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sz="3200" b="1" dirty="0"/>
              <a:t>Психологическая устойчивость - </a:t>
            </a:r>
            <a:r>
              <a:rPr lang="ru-RU" sz="3200" dirty="0"/>
              <a:t>это качество личности, отдельными аспектами которого являются </a:t>
            </a:r>
            <a:r>
              <a:rPr lang="ru-RU" sz="3200" u="sng" dirty="0"/>
              <a:t>уравновешенность, стабильность, сопротивляемость</a:t>
            </a:r>
            <a:r>
              <a:rPr lang="ru-RU" sz="3200" dirty="0"/>
              <a:t>. </a:t>
            </a:r>
            <a:endParaRPr lang="ru-RU" sz="3200" dirty="0" smtClean="0"/>
          </a:p>
          <a:p>
            <a:pPr>
              <a:lnSpc>
                <a:spcPct val="120000"/>
              </a:lnSpc>
            </a:pPr>
            <a:r>
              <a:rPr lang="ru-RU" sz="3200" dirty="0" smtClean="0"/>
              <a:t>Оно </a:t>
            </a:r>
            <a:r>
              <a:rPr lang="ru-RU" sz="3200" dirty="0"/>
              <a:t>позволяет противостоять жизненным трудностям, неблагоприятному давлению обстоятельств, сохранять здоровье и работоспособность в различных испытаниях.</a:t>
            </a:r>
          </a:p>
        </p:txBody>
      </p:sp>
    </p:spTree>
    <p:extLst>
      <p:ext uri="{BB962C8B-B14F-4D97-AF65-F5344CB8AC3E}">
        <p14:creationId xmlns:p14="http://schemas.microsoft.com/office/powerpoint/2010/main" val="12999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7383" y="111008"/>
            <a:ext cx="11599817" cy="1074325"/>
          </a:xfrm>
        </p:spPr>
        <p:txBody>
          <a:bodyPr/>
          <a:lstStyle/>
          <a:p>
            <a:pPr algn="ctr"/>
            <a:r>
              <a:rPr lang="ru-RU" b="1" dirty="0" smtClean="0"/>
              <a:t>Структура обратной связи</a:t>
            </a:r>
            <a:endParaRPr lang="ru-RU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48787"/>
              </p:ext>
            </p:extLst>
          </p:nvPr>
        </p:nvGraphicFramePr>
        <p:xfrm>
          <a:off x="2829827" y="2473693"/>
          <a:ext cx="5832910" cy="3753852"/>
        </p:xfrm>
        <a:graphic>
          <a:graphicData uri="http://schemas.openxmlformats.org/drawingml/2006/table">
            <a:tbl>
              <a:tblPr/>
              <a:tblGrid>
                <a:gridCol w="2916455"/>
                <a:gridCol w="2916455"/>
              </a:tblGrid>
              <a:tr h="1876926">
                <a:tc>
                  <a:txBody>
                    <a:bodyPr/>
                    <a:lstStyle/>
                    <a:p>
                      <a:pPr lvl="1" algn="ctr"/>
                      <a:r>
                        <a:rPr lang="ru-RU" sz="96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6926">
                <a:tc>
                  <a:txBody>
                    <a:bodyPr/>
                    <a:lstStyle/>
                    <a:p>
                      <a:pPr algn="ctr"/>
                      <a:r>
                        <a:rPr lang="en-US" sz="96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 </a:t>
                      </a:r>
                      <a:r>
                        <a:rPr lang="ru-RU" sz="96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013733" y="1437544"/>
            <a:ext cx="35035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EE0000"/>
                </a:solidFill>
              </a:rPr>
              <a:t>Факторы риска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10000"/>
                  </a:schemeClr>
                </a:solidFill>
              </a:rPr>
              <a:t>Высокий</a:t>
            </a:r>
            <a:endParaRPr lang="ru-RU" sz="28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88404" y="3885710"/>
            <a:ext cx="35035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10000"/>
                  </a:schemeClr>
                </a:solidFill>
              </a:rPr>
              <a:t>Высокий   </a:t>
            </a:r>
          </a:p>
          <a:p>
            <a:r>
              <a:rPr lang="ru-RU" sz="3200" b="1" dirty="0" smtClean="0">
                <a:solidFill>
                  <a:srgbClr val="EE0000"/>
                </a:solidFill>
              </a:rPr>
              <a:t>Факторы защиты</a:t>
            </a:r>
          </a:p>
          <a:p>
            <a:pPr algn="ctr"/>
            <a:endParaRPr lang="ru-RU" sz="24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0800" y="4054987"/>
            <a:ext cx="146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10000"/>
                  </a:schemeClr>
                </a:solidFill>
              </a:rPr>
              <a:t>Низкий</a:t>
            </a:r>
            <a:endParaRPr lang="ru-RU" sz="28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58350" y="6320708"/>
            <a:ext cx="1814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10000"/>
                  </a:schemeClr>
                </a:solidFill>
              </a:rPr>
              <a:t>Низкий</a:t>
            </a:r>
            <a:endParaRPr lang="ru-RU" sz="28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postmortem_tp01018455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01018455</Template>
  <TotalTime>1094</TotalTime>
  <Words>360</Words>
  <Application>Microsoft Office PowerPoint</Application>
  <PresentationFormat>Широкоэкранный</PresentationFormat>
  <Paragraphs>61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Garamond</vt:lpstr>
      <vt:lpstr>ms_pptpostmortem_tp01018455</vt:lpstr>
      <vt:lpstr>Проведение социально-психологического тестирования с помощью Единой методики  (ЕМ СПТ) в 2019-2020 уч.году</vt:lpstr>
      <vt:lpstr> Изменения Новая методика  «ЕМ СПТ»</vt:lpstr>
      <vt:lpstr>  Возможности новой методики</vt:lpstr>
      <vt:lpstr>Презентация PowerPoint</vt:lpstr>
      <vt:lpstr>Факторы защиты – обстоятельства повышающие социально-психологическую устойчивость к воздействию факторов риска.</vt:lpstr>
      <vt:lpstr>Презентация PowerPoint</vt:lpstr>
      <vt:lpstr>Обратная связь</vt:lpstr>
      <vt:lpstr>Обратная связь строится на интегральной личностной характеристике «психологическая устойчивость в трудных жизненных ситуациях»</vt:lpstr>
      <vt:lpstr>Структура обратной связи</vt:lpstr>
      <vt:lpstr>Интерпретация результатов тестирования  Может быть осуществлена только психологом!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социально-психологического тестирования с помощью Единой методики (ЕМ СПТ)</dc:title>
  <dc:creator>user</dc:creator>
  <cp:lastModifiedBy>Пользователь Windows</cp:lastModifiedBy>
  <cp:revision>59</cp:revision>
  <cp:lastPrinted>2019-09-26T10:01:53Z</cp:lastPrinted>
  <dcterms:created xsi:type="dcterms:W3CDTF">2019-07-29T06:04:07Z</dcterms:created>
  <dcterms:modified xsi:type="dcterms:W3CDTF">2019-10-10T08:40:15Z</dcterms:modified>
</cp:coreProperties>
</file>