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19" autoAdjust="0"/>
  </p:normalViewPr>
  <p:slideViewPr>
    <p:cSldViewPr>
      <p:cViewPr>
        <p:scale>
          <a:sx n="100" d="100"/>
          <a:sy n="100" d="100"/>
        </p:scale>
        <p:origin x="-756" y="-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201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627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7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91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116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8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95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44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74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37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07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BB8-CB1F-42ED-9B52-D2D17E0E403B}" type="datetimeFigureOut">
              <a:rPr lang="ru-RU" smtClean="0"/>
              <a:pPr/>
              <a:t>03.05.2017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1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4393965"/>
              </p:ext>
            </p:extLst>
          </p:nvPr>
        </p:nvGraphicFramePr>
        <p:xfrm>
          <a:off x="416496" y="1124744"/>
          <a:ext cx="9145016" cy="473930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096344"/>
                <a:gridCol w="3024336"/>
                <a:gridCol w="3024336"/>
              </a:tblGrid>
              <a:tr h="2512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УСТРОЙСТВА САМООБСЛУЖИВАНИЯ СБЕРБАНКА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СИСТЕМУ СБЕРБАНК ОНЛ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  <a:effectLst/>
                        </a:rPr>
                        <a:t>@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ЙН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 anchor="ctr" anchorCtr="1"/>
                </a:tc>
              </a:tr>
              <a:tr h="251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НАЛИЧНЫМИ ДЕНЬГАМИ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КАРТОЙ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3601870">
                <a:tc>
                  <a:txBody>
                    <a:bodyPr/>
                    <a:lstStyle/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«ПЛАТЕЖИ НАЛИЧНЫМИ»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ПО ИНН»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(«ВВОД»)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</a:t>
                      </a:r>
                      <a:r>
                        <a:rPr lang="ru-RU" sz="800" b="1" smtClean="0">
                          <a:solidFill>
                            <a:srgbClr val="00703C"/>
                          </a:solidFill>
                          <a:effectLst/>
                        </a:rPr>
                        <a:t>» </a:t>
                      </a:r>
                      <a:r>
                        <a:rPr lang="ru-RU" sz="800" b="1" smtClean="0">
                          <a:solidFill>
                            <a:srgbClr val="00703C"/>
                          </a:solidFill>
                          <a:effectLst/>
                        </a:rPr>
                        <a:t>- </a:t>
                      </a:r>
                      <a:r>
                        <a:rPr lang="ru-RU" sz="800" b="1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1375 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Убедитесь в правильности информации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Внесите денежные средства в приемник в сумме, соответствующей сумме платежа (или незначительно больше, кратно 10 рублям).</a:t>
                      </a:r>
                      <a:r>
                        <a:rPr lang="ru-RU" sz="800" dirty="0" smtClean="0">
                          <a:effectLst/>
                        </a:rPr>
                        <a:t> Принимаются купюры достоинством 10, 50, 100, 500, 1000, 5000 рублей.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одну из следующих функций: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«ОТМЕНА»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 В РАЗМЕРЕ ПРИНЯТОЙ СУММЫ»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«ДОЛОЖИТЬ КУПЮРУ»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ВНИМАНИЕ!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Подготовьте сумму платежа заранее,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БАНКОМАТ НЕ ВЫДАЕТ СДАЧУ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i="0" u="none" dirty="0" smtClean="0">
                          <a:effectLst/>
                        </a:rPr>
                        <a:t>Если</a:t>
                      </a:r>
                      <a:r>
                        <a:rPr lang="ru-RU" sz="800" i="0" u="none" baseline="0" dirty="0" smtClean="0">
                          <a:effectLst/>
                        </a:rPr>
                        <a:t> внесенная сумма превышает стоимость оплачиваемых услуг, Вы можете перечислить остаток в счет оплаты услуг в следующем месяце (авансом) либо на счет вашего мобильного телефона.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baseline="0" dirty="0" smtClean="0">
                          <a:effectLst/>
                        </a:rPr>
                        <a:t>17. </a:t>
                      </a:r>
                      <a:r>
                        <a:rPr lang="ru-RU" sz="800" b="1" dirty="0" smtClean="0">
                          <a:effectLst/>
                        </a:rPr>
                        <a:t>Получите 2 чека: 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              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18.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Вставьте карту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«ПИН-КОД»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ПЛАТЕЖИ И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ПЕРЕВОДЫ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1375 рублей 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</a:t>
                      </a:r>
                      <a:r>
                        <a:rPr lang="ru-RU" sz="800" b="1" dirty="0" smtClean="0"/>
                        <a:t>в </a:t>
                      </a:r>
                      <a:r>
                        <a:rPr lang="ru-RU" sz="800" b="1" dirty="0" smtClean="0"/>
                        <a:t>правильности появившейся на экране информации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«ОПЛАТИТЬ»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17. Получите 2 чека: 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</a:t>
                      </a:r>
                      <a:endParaRPr lang="ru-RU" sz="800" b="0" dirty="0" smtClean="0">
                        <a:effectLst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/>
                        <a:t>18.</a:t>
                      </a:r>
                      <a:r>
                        <a:rPr lang="ru-RU" sz="800" b="0" dirty="0" smtClean="0"/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lvl="0" algn="l"/>
                      <a:endParaRPr lang="ru-RU" sz="800" b="0" dirty="0" smtClean="0"/>
                    </a:p>
                    <a:p>
                      <a:pPr algn="l"/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Откройте сайт Сбербанка 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</a:rPr>
                        <a:t>www.sberbank.ru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Перейдите на страницу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«Сбербанк Онлайн»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«ИДЕНТИФИКАТОР ПОЛЬЗОВАТЕЛЯ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ИЛИ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ЛОГИН»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«ПАРОЛЬ»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«ПЛАТЕЖИ И ПЕРЕВОДЫ»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 строке поиска задайте поиск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по ИНН 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</a:t>
                      </a:r>
                      <a:r>
                        <a:rPr lang="en-US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«КАРТУ СПИСАНИЯ»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«ПРОДОЛЖИТЬ»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»,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1375 рублей 00 копеек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  <a:endParaRPr lang="en-US" sz="800" b="1" dirty="0" smtClean="0"/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одну из следующих функций: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 ПО SMS»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18. Введите для подтверждения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ПАРОЛЬ ИЗ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SMS</a:t>
                      </a:r>
                      <a:endParaRPr lang="ru-RU" sz="800" b="0" dirty="0" smtClean="0">
                        <a:solidFill>
                          <a:srgbClr val="0070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4808" y="260648"/>
            <a:ext cx="6320661" cy="864096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cap="all" dirty="0" smtClean="0">
                <a:solidFill>
                  <a:srgbClr val="00703C"/>
                </a:solidFill>
              </a:rPr>
              <a:t>Памятка по оплате услуг</a:t>
            </a:r>
          </a:p>
          <a:p>
            <a:r>
              <a:rPr lang="ru-RU" sz="7200" b="1" cap="all" dirty="0">
                <a:solidFill>
                  <a:srgbClr val="00703C"/>
                </a:solidFill>
              </a:rPr>
              <a:t>МАОУ </a:t>
            </a:r>
            <a:r>
              <a:rPr lang="ru-RU" sz="7200" b="1" cap="all" dirty="0" smtClean="0">
                <a:solidFill>
                  <a:srgbClr val="00703C"/>
                </a:solidFill>
              </a:rPr>
              <a:t>лицей №34 г. Тюмень</a:t>
            </a:r>
            <a:endParaRPr lang="en-US" sz="7200" b="1" cap="all" dirty="0">
              <a:solidFill>
                <a:srgbClr val="00703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43768993"/>
              </p:ext>
            </p:extLst>
          </p:nvPr>
        </p:nvGraphicFramePr>
        <p:xfrm>
          <a:off x="434499" y="260648"/>
          <a:ext cx="2862318" cy="720080"/>
        </p:xfrm>
        <a:graphic>
          <a:graphicData uri="http://schemas.openxmlformats.org/presentationml/2006/ole">
            <p:oleObj spid="_x0000_s1081" name="Точечный рисунок" r:id="rId3" imgW="7430537" imgH="1933333" progId="PBrush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6496" y="6154850"/>
            <a:ext cx="309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800" b="1" u="none" strike="noStrike" dirty="0" smtClean="0">
                <a:effectLst/>
              </a:rPr>
              <a:t>Если у </a:t>
            </a:r>
            <a:r>
              <a:rPr lang="ru-RU" sz="800" b="1" dirty="0" smtClean="0"/>
              <a:t>Вас возникли вопросы по</a:t>
            </a:r>
            <a:r>
              <a:rPr lang="ru-RU" sz="800" b="1" dirty="0" smtClean="0">
                <a:effectLst/>
              </a:rPr>
              <a:t> проведению операции, обратитесь к консультанту-администратору в офисе банка или по телефону горячей линии – Вам обязательно помогут.</a:t>
            </a:r>
            <a:endParaRPr lang="ru-RU" sz="800" b="1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6896" y="6093296"/>
            <a:ext cx="5650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dirty="0"/>
              <a:t>П</a:t>
            </a:r>
            <a:r>
              <a:rPr lang="ru-RU" sz="800" b="1" dirty="0" smtClean="0">
                <a:effectLst/>
              </a:rPr>
              <a:t>АО Сбербанк </a:t>
            </a:r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Генеральная лицензия </a:t>
            </a:r>
            <a:r>
              <a:rPr lang="ru-RU" sz="800" b="1" dirty="0" smtClean="0"/>
              <a:t>Банка России на осуществление банковских операций № 1481 от 08.08.2012 г. </a:t>
            </a:r>
            <a:endParaRPr lang="en-US" sz="800" b="1" dirty="0" smtClean="0"/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Телефон для справок: 8-800-555-55-50 (звонки по России – бесплатно).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/>
              <a:t>www.sberbank.ru</a:t>
            </a:r>
            <a:endParaRPr lang="ru-RU" sz="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9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608</Words>
  <Application>Microsoft Office PowerPoint</Application>
  <PresentationFormat>Лист A4 (210x297 мм)</PresentationFormat>
  <Paragraphs>73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Точечный рисунок</vt:lpstr>
      <vt:lpstr>Слайд 1</vt:lpstr>
    </vt:vector>
  </TitlesOfParts>
  <Company>ЗСБ СБРФ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 Вячеслав Владимирович</dc:creator>
  <cp:lastModifiedBy>Admin</cp:lastModifiedBy>
  <cp:revision>39</cp:revision>
  <dcterms:created xsi:type="dcterms:W3CDTF">2015-02-18T06:14:00Z</dcterms:created>
  <dcterms:modified xsi:type="dcterms:W3CDTF">2017-05-03T09:30:50Z</dcterms:modified>
</cp:coreProperties>
</file>